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77" r:id="rId3"/>
    <p:sldId id="276" r:id="rId4"/>
    <p:sldId id="257" r:id="rId5"/>
    <p:sldId id="258" r:id="rId6"/>
    <p:sldId id="259" r:id="rId7"/>
    <p:sldId id="260" r:id="rId8"/>
    <p:sldId id="283" r:id="rId9"/>
    <p:sldId id="261" r:id="rId10"/>
    <p:sldId id="262" r:id="rId11"/>
    <p:sldId id="279" r:id="rId12"/>
    <p:sldId id="263" r:id="rId13"/>
    <p:sldId id="264" r:id="rId14"/>
    <p:sldId id="265" r:id="rId15"/>
    <p:sldId id="278" r:id="rId16"/>
    <p:sldId id="266" r:id="rId17"/>
    <p:sldId id="267" r:id="rId18"/>
    <p:sldId id="268" r:id="rId19"/>
    <p:sldId id="280" r:id="rId20"/>
    <p:sldId id="269" r:id="rId21"/>
    <p:sldId id="281" r:id="rId22"/>
    <p:sldId id="270" r:id="rId23"/>
    <p:sldId id="271" r:id="rId24"/>
    <p:sldId id="272" r:id="rId25"/>
    <p:sldId id="282" r:id="rId26"/>
    <p:sldId id="273" r:id="rId27"/>
    <p:sldId id="274" r:id="rId28"/>
    <p:sldId id="27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5" d="100"/>
          <a:sy n="85" d="100"/>
        </p:scale>
        <p:origin x="-912"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en-AU" smtClean="0"/>
              <a:t>Click to edit Master title style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dirty="0"/>
          </a:p>
        </p:txBody>
      </p:sp>
      <p:sp>
        <p:nvSpPr>
          <p:cNvPr id="4" name="Date Placeholder 3"/>
          <p:cNvSpPr>
            <a:spLocks noGrp="1"/>
          </p:cNvSpPr>
          <p:nvPr>
            <p:ph type="dt" sz="half" idx="10"/>
          </p:nvPr>
        </p:nvSpPr>
        <p:spPr/>
        <p:txBody>
          <a:bodyPr/>
          <a:lstStyle/>
          <a:p>
            <a:fld id="{5FCA2EA3-5D81-45D0-BC1F-25CABB05C719}" type="datetimeFigureOut">
              <a:rPr lang="en-AU" smtClean="0"/>
              <a:t>13/04/16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a:p>
        </p:txBody>
      </p:sp>
      <p:pic>
        <p:nvPicPr>
          <p:cNvPr id="7" name="Picture 6" descr="MoleculeTracer.png"/>
          <p:cNvPicPr>
            <a:picLocks noChangeAspect="1"/>
          </p:cNvPicPr>
          <p:nvPr/>
        </p:nvPicPr>
        <p:blipFill>
          <a:blip r:embed="rId2"/>
          <a:stretch>
            <a:fillRect/>
          </a:stretch>
        </p:blipFill>
        <p:spPr>
          <a:xfrm>
            <a:off x="1674019" y="224679"/>
            <a:ext cx="5795963" cy="39433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AU" smtClean="0"/>
              <a:t>Click to edit Master title style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AU" smtClean="0"/>
              <a:t>Click to edit Master text styles</a:t>
            </a:r>
          </a:p>
        </p:txBody>
      </p:sp>
      <p:sp>
        <p:nvSpPr>
          <p:cNvPr id="5" name="Date Placeholder 4"/>
          <p:cNvSpPr>
            <a:spLocks noGrp="1"/>
          </p:cNvSpPr>
          <p:nvPr>
            <p:ph type="dt" sz="half" idx="10"/>
          </p:nvPr>
        </p:nvSpPr>
        <p:spPr/>
        <p:txBody>
          <a:bodyPr/>
          <a:lstStyle/>
          <a:p>
            <a:fld id="{5FCA2EA3-5D81-45D0-BC1F-25CABB05C719}" type="datetimeFigureOut">
              <a:rPr lang="en-AU" smtClean="0"/>
              <a:t>13/04/16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10"/>
          </p:nvPr>
        </p:nvSpPr>
        <p:spPr/>
        <p:txBody>
          <a:bodyPr/>
          <a:lstStyle/>
          <a:p>
            <a:fld id="{5FCA2EA3-5D81-45D0-BC1F-25CABB05C719}" type="datetimeFigureOut">
              <a:rPr lang="en-AU" smtClean="0"/>
              <a:t>13/04/16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en-AU" smtClean="0"/>
              <a:t>Click to edit Master title style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10"/>
          </p:nvPr>
        </p:nvSpPr>
        <p:spPr/>
        <p:txBody>
          <a:bodyPr/>
          <a:lstStyle/>
          <a:p>
            <a:fld id="{5FCA2EA3-5D81-45D0-BC1F-25CABB05C719}" type="datetimeFigureOut">
              <a:rPr lang="en-AU" smtClean="0"/>
              <a:t>13/04/16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10"/>
          </p:nvPr>
        </p:nvSpPr>
        <p:spPr/>
        <p:txBody>
          <a:bodyPr/>
          <a:lstStyle/>
          <a:p>
            <a:fld id="{5FCA2EA3-5D81-45D0-BC1F-25CABB05C719}" type="datetimeFigureOut">
              <a:rPr lang="en-AU" smtClean="0"/>
              <a:t>13/04/16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AU" smtClean="0"/>
              <a:t>Click to edit Master title style</a:t>
            </a:r>
            <a:endParaRPr/>
          </a:p>
        </p:txBody>
      </p:sp>
      <p:sp>
        <p:nvSpPr>
          <p:cNvPr id="3" name="Text Placeholder 2"/>
          <p:cNvSpPr>
            <a:spLocks noGrp="1"/>
          </p:cNvSpPr>
          <p:nvPr>
            <p:ph type="body" idx="1"/>
          </p:nvPr>
        </p:nvSpPr>
        <p:spPr>
          <a:xfrm>
            <a:off x="820737" y="3224213"/>
            <a:ext cx="7542213" cy="1500187"/>
          </a:xfrm>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5FCA2EA3-5D81-45D0-BC1F-25CABB05C719}" type="datetimeFigureOut">
              <a:rPr lang="en-AU" smtClean="0"/>
              <a:t>13/04/16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en-AU" smtClean="0"/>
              <a:t>Click to edit Master title style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5" name="Date Placeholder 4"/>
          <p:cNvSpPr>
            <a:spLocks noGrp="1"/>
          </p:cNvSpPr>
          <p:nvPr>
            <p:ph type="dt" sz="half" idx="10"/>
          </p:nvPr>
        </p:nvSpPr>
        <p:spPr/>
        <p:txBody>
          <a:bodyPr/>
          <a:lstStyle/>
          <a:p>
            <a:fld id="{5FCA2EA3-5D81-45D0-BC1F-25CABB05C719}" type="datetimeFigureOut">
              <a:rPr lang="en-AU" smtClean="0"/>
              <a:t>13/04/16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en-AU" smtClean="0"/>
              <a:t>Click to edit Master title style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7" name="Date Placeholder 6"/>
          <p:cNvSpPr>
            <a:spLocks noGrp="1"/>
          </p:cNvSpPr>
          <p:nvPr>
            <p:ph type="dt" sz="half" idx="10"/>
          </p:nvPr>
        </p:nvSpPr>
        <p:spPr/>
        <p:txBody>
          <a:bodyPr/>
          <a:lstStyle/>
          <a:p>
            <a:fld id="{5FCA2EA3-5D81-45D0-BC1F-25CABB05C719}" type="datetimeFigureOut">
              <a:rPr lang="en-AU" smtClean="0"/>
              <a:t>13/04/16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a:p>
        </p:txBody>
      </p:sp>
      <p:sp>
        <p:nvSpPr>
          <p:cNvPr id="3" name="Date Placeholder 2"/>
          <p:cNvSpPr>
            <a:spLocks noGrp="1"/>
          </p:cNvSpPr>
          <p:nvPr>
            <p:ph type="dt" sz="half" idx="10"/>
          </p:nvPr>
        </p:nvSpPr>
        <p:spPr/>
        <p:txBody>
          <a:bodyPr/>
          <a:lstStyle/>
          <a:p>
            <a:fld id="{5FCA2EA3-5D81-45D0-BC1F-25CABB05C719}" type="datetimeFigureOut">
              <a:rPr lang="en-AU" smtClean="0"/>
              <a:t>13/04/16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A2EA3-5D81-45D0-BC1F-25CABB05C719}" type="datetimeFigureOut">
              <a:rPr lang="en-AU" smtClean="0"/>
              <a:t>13/04/16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en-AU" smtClean="0"/>
              <a:t>Click to edit Master title style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5FCA2EA3-5D81-45D0-BC1F-25CABB05C719}" type="datetimeFigureOut">
              <a:rPr lang="en-AU" smtClean="0"/>
              <a:t>13/04/16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AU" smtClean="0"/>
              <a:t>Click to edit Master title style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AU" smtClean="0"/>
              <a:t>Click to edit Master text styles</a:t>
            </a:r>
          </a:p>
        </p:txBody>
      </p:sp>
      <p:sp>
        <p:nvSpPr>
          <p:cNvPr id="5" name="Date Placeholder 4"/>
          <p:cNvSpPr>
            <a:spLocks noGrp="1"/>
          </p:cNvSpPr>
          <p:nvPr>
            <p:ph type="dt" sz="half" idx="10"/>
          </p:nvPr>
        </p:nvSpPr>
        <p:spPr/>
        <p:txBody>
          <a:bodyPr/>
          <a:lstStyle/>
          <a:p>
            <a:fld id="{5FCA2EA3-5D81-45D0-BC1F-25CABB05C719}" type="datetimeFigureOut">
              <a:rPr lang="en-AU" smtClean="0"/>
              <a:t>13/04/16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BCE14BED-9337-45DC-94BD-EB83C74A6A08}"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en-AU" smtClean="0"/>
              <a:t>Click to edit Master title style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5FCA2EA3-5D81-45D0-BC1F-25CABB05C719}" type="datetimeFigureOut">
              <a:rPr lang="en-AU" smtClean="0"/>
              <a:t>13/04/16</a:t>
            </a:fld>
            <a:endParaRPr lang="en-AU"/>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AU"/>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BCE14BED-9337-45DC-94BD-EB83C74A6A08}" type="slidenum">
              <a:rPr lang="en-AU" smtClean="0"/>
              <a:t>‹#›</a:t>
            </a:fld>
            <a:endParaRPr lang="en-AU"/>
          </a:p>
        </p:txBody>
      </p:sp>
    </p:spTree>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ctr" defTabSz="914400" rtl="0" eaLnBrk="1" latinLnBrk="0" hangingPunct="1">
        <a:spcBef>
          <a:spcPct val="0"/>
        </a:spcBef>
        <a:buNone/>
        <a:defRPr sz="5600" b="1" kern="1200">
          <a:solidFill>
            <a:schemeClr val="tx1"/>
          </a:solidFill>
          <a:effectLst>
            <a:outerShdw blurRad="101600" dist="63500" dir="2700000" algn="tl" rotWithShape="0">
              <a:prstClr val="black">
                <a:alpha val="75000"/>
              </a:prstClr>
            </a:outerShdw>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outerShdw blurRad="101600" dist="63500" dir="2700000" algn="tl" rotWithShape="0">
              <a:prstClr val="black">
                <a:alpha val="75000"/>
              </a:prstClr>
            </a:outerShdw>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outerShdw blurRad="101600" dist="63500" dir="2700000" algn="tl" rotWithShape="0">
              <a:prstClr val="black">
                <a:alpha val="75000"/>
              </a:prstClr>
            </a:outerShdw>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google.com.au/url?sa=i&amp;rct=j&amp;q=calendar&amp;source=images&amp;cd=&amp;cad=rja&amp;uact=8&amp;docid=6IxdBlRTRYalXM&amp;tbnid=N5uwo4_mpPCtLM:&amp;ved=0CAUQjRw&amp;url=http://olimex.wordpress.com/2014/03/21/weekend-programming-challenge-week-47-calendar-dates-substraction/&amp;ei=Pe9iU_3FHY6m8AXqp4CQBQ&amp;bvm=bv.65788261,d.dGI&amp;psig=AFQjCNHcGfYA8rCu-RXXZlfHDnSLbA6z1A&amp;ust=1399079096304198" TargetMode="External"/><Relationship Id="rId3" Type="http://schemas.openxmlformats.org/officeDocument/2006/relationships/hyperlink" Target="http://www.google.com.au/url?sa=i&amp;rct=j&amp;q=calendar&amp;source=images&amp;cd=&amp;cad=rja&amp;uact=8&amp;docid=xnvxXWJGokj2KM&amp;tbnid=HeCeHTFSTxP8vM:&amp;ved=0CAUQjRw&amp;url=http://www.cityofmiddletown.com/content/773/748/default.aspx&amp;ei=Xu9iU9GSKoXk8AXWnYC4DQ&amp;bvm=bv.65788261,d.dGI&amp;psig=AFQjCNHcGfYA8rCu-RXXZlfHDnSLbA6z1A&amp;ust=1399079096304198"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legal+responsibility&amp;source=images&amp;cd=&amp;cad=rja&amp;uact=8&amp;docid=tNsxVK7GDOEmqM&amp;tbnid=kpKej_yl604a9M:&amp;ved=0CAUQjRw&amp;url=http://criminallawyersauckland.wordpress.com/&amp;ei=wMtmU6mYD46ekgWcp4CIBA&amp;bvm=bv.65788261,d.dGc&amp;psig=AFQjCNGjxic7UGx8xEFwpTzSp9wfkIeZ-w&amp;ust=1399332134510303" TargetMode="External"/><Relationship Id="rId3"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ivet%20resources&amp;source=images&amp;cd=&amp;cad=rja&amp;uact=8&amp;docid=62CRs9D-7ftG1M&amp;tbnid=_b0Qj7nsLXV4qM:&amp;ved=0CAUQjRw&amp;url=http://ivetresources.com.au/learning-links/&amp;ei=-MtmU-LKCcXykAX3yoD4Dw&amp;bvm=bv.65788261,d.dGc&amp;psig=AFQjCNHv3IGPGLXsBR9OWvEEDcJyeiFJNQ&amp;ust=1399332207864193" TargetMode="External"/><Relationship Id="rId3" Type="http://schemas.openxmlformats.org/officeDocument/2006/relationships/image" Target="../media/image1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anti%20discrimination&amp;source=images&amp;cd=&amp;cad=rja&amp;uact=8&amp;docid=wsy3RJiXiVRlSM&amp;tbnid=v9TnFu3db8nb1M:&amp;ved=0CAUQjRw&amp;url=http://proigual.org/useful-links/anti-discrimination-resources/&amp;ei=GsxmU-PiH4WwkAWfmoDQAw&amp;bvm=bv.65788261,d.dGc&amp;psig=AFQjCNGf3gyRccAnCe4WbhBTm_vP3H1yOA&amp;ust=1399332242509860" TargetMode="External"/><Relationship Id="rId3"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com.au/url?sa=i&amp;rct=j&amp;q=ethics&amp;source=images&amp;cd=&amp;cad=rja&amp;uact=8&amp;docid=9vBBHuGhz_qYtM&amp;tbnid=Dz4ncFchLiVQSM:&amp;ved=0CAUQjRw&amp;url=http://www.webgreeter.com/blog/tips/seven-best-ethical-business-practices-for-b2b-companies/&amp;ei=ZMxmU4DhAYX-8QWA5IDgAQ&amp;bvm=bv.65788261,d.dGc&amp;psig=AFQjCNEvmIxo5bYXMwsYxYgoNSqC1PriSQ&amp;ust=1399332302549595" TargetMode="External"/><Relationship Id="rId4" Type="http://schemas.openxmlformats.org/officeDocument/2006/relationships/image" Target="../media/image13.jpeg"/><Relationship Id="rId1" Type="http://schemas.openxmlformats.org/officeDocument/2006/relationships/slideLayout" Target="../slideLayouts/slideLayout2.xml"/><Relationship Id="rId2" Type="http://schemas.openxmlformats.org/officeDocument/2006/relationships/hyperlink" Target="http://www.google.com.au/url?sa=i&amp;rct=j&amp;q=ethics&amp;source=images&amp;cd=&amp;cad=rja&amp;uact=8&amp;docid=kz_NlBpD0hKX-M&amp;tbnid=JkCaWiOk74NxPM:&amp;ved=0CAUQjRw&amp;url=http://www.vifm.org/education-and-research/ethics/&amp;ei=V8xmU8OFGcX9lAW6voDQDA&amp;bvm=bv.65788261,d.dGc&amp;psig=AFQjCNEvmIxo5bYXMwsYxYgoNSqC1PriSQ&amp;ust=1399332302549595"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rhPazUfoFV8"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4" Type="http://schemas.openxmlformats.org/officeDocument/2006/relationships/hyperlink" Target="https://youtu.be/8JrErGG113Y?list=PLtxvpD1TeP-OvMNB6YmM8bq6s1R8CkR6M" TargetMode="External"/><Relationship Id="rId1" Type="http://schemas.openxmlformats.org/officeDocument/2006/relationships/slideLayout" Target="../slideLayouts/slideLayout2.xml"/><Relationship Id="rId2" Type="http://schemas.openxmlformats.org/officeDocument/2006/relationships/hyperlink" Target="http://www.personal-development-planet.com/support-files/goalsettingpowerpoint.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8JrErGG113Y?list=PLtxvpD1TeP-OvMNB6YmM8bq6s1R8CkR6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ivet%20resources&amp;source=images&amp;cd=&amp;cad=rja&amp;uact=8&amp;docid=62CRs9D-7ftG1M&amp;tbnid=_b0Qj7nsLXV4qM:&amp;ved=0CAUQjRw&amp;url=http://ivetresources.com.au/learning-links/&amp;ei=-MtmU-LKCcXykAX3yoD4Dw&amp;bvm=bv.65788261,d.dGc&amp;psig=AFQjCNHv3IGPGLXsBR9OWvEEDcJyeiFJNQ&amp;ust=1399332207864193" TargetMode="External"/><Relationship Id="rId3" Type="http://schemas.openxmlformats.org/officeDocument/2006/relationships/image" Target="../media/image1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stress&amp;source=images&amp;cd=&amp;cad=rja&amp;uact=8&amp;docid=cEwNq4ZV8V0L7M&amp;tbnid=wm2oXUtM58LHvM:&amp;ved=0CAUQjRw&amp;url=http://au.elevateeducation.com/parents/articles/view/97&amp;ei=Gc1mU7KpPM3RkQXC6oHYCw&amp;psig=AFQjCNFbKpqqY2iR6n0dCf_lCS6EqnFHTg&amp;ust=1399332499017736" TargetMode="External"/><Relationship Id="rId3" Type="http://schemas.openxmlformats.org/officeDocument/2006/relationships/image" Target="../media/image15.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ivet%20resources&amp;source=images&amp;cd=&amp;cad=rja&amp;uact=8&amp;docid=62CRs9D-7ftG1M&amp;tbnid=_b0Qj7nsLXV4qM:&amp;ved=0CAUQjRw&amp;url=http://ivetresources.com.au/learning-links/&amp;ei=-MtmU-LKCcXykAX3yoD4Dw&amp;bvm=bv.65788261,d.dGc&amp;psig=AFQjCNHv3IGPGLXsBR9OWvEEDcJyeiFJNQ&amp;ust=1399332207864193" TargetMode="External"/><Relationship Id="rId3" Type="http://schemas.openxmlformats.org/officeDocument/2006/relationships/image" Target="../media/image1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working+at+a+desk&amp;source=images&amp;cd=&amp;cad=rja&amp;uact=8&amp;docid=S2rjW0DB2JoxaM&amp;tbnid=2wRVwizoO1yYcM:&amp;ved=0CAUQjRw&amp;url=http://www.techiemum.com/2012_12_01_archive.html&amp;ei=Au9iU7OJA8mHlAWsyIGQAQ&amp;bvm=bv.65788261,d.dGI&amp;psig=AFQjCNF8uzr79bhlysfOClYAYPe6SHCkFA&amp;ust=1399079027811803" TargetMode="External"/><Relationship Id="rId3"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au/url?sa=i&amp;rct=j&amp;q=planner&amp;source=images&amp;cd=&amp;cad=rja&amp;uact=8&amp;docid=UgaGBBD-BSPA3M&amp;tbnid=KVKnECQtcbza0M:&amp;ved=0CAUQjRw&amp;url=http://whimsyatheart.com/erin-condren-life-planner-review/&amp;ei=yPBiU_OSDMLfkAW6yoG4BA&amp;bvm=bv.65788261,d.dGI&amp;psig=AFQjCNF9b6j1ZcA_iu-g8qBxZ3X8929rcQ&amp;ust=1399079474082404" TargetMode="External"/><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hyperlink" Target="http://www.google.com.au/url?sa=i&amp;rct=j&amp;q=planner&amp;source=images&amp;cd=&amp;cad=rja&amp;uact=8&amp;docid=UgaGBBD-BSPA3M&amp;tbnid=KVKnECQtcbza0M:&amp;ved=0CAUQjRw&amp;url=http://whimsyatheart.com/erin-condren-life-planner-review/&amp;ei=uvBiU4SEMMiHkAWG_4D4CA&amp;bvm=bv.65788261,d.dGI&amp;psig=AFQjCNF9b6j1ZcA_iu-g8qBxZ3X8929rcQ&amp;ust=139907947408240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sport&amp;source=images&amp;cd=&amp;cad=rja&amp;uact=8&amp;docid=1Jk2uMuFT5pnPM&amp;tbnid=7qcwKRxB9sk1BM:&amp;ved=0CAUQjRw&amp;url=http://bd670816.deviantart.com/art/Sport-silhouettes-324845646&amp;ei=J_NiU6iCLo3MkAWCk4DwAg&amp;bvm=bv.65788261,d.dGI&amp;psig=AFQjCNGtOhbUnPsx9YlwEqPeExxK5uK6YQ&amp;ust=1399080046870751" TargetMode="External"/><Relationship Id="rId3"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au/url?sa=i&amp;rct=j&amp;q=budget&amp;source=images&amp;cd=&amp;cad=rja&amp;uact=8&amp;docid=RsR-XkGU-0qDRM&amp;tbnid=OoTEZUT9bOjX9M:&amp;ved=0CAUQjRw&amp;url=http://freshome.com/2012/11/15/the-15-point-checklist-before-starting-a-bathroom-renovation/&amp;ei=4PZiU5NHiOTwBZDqgKAK&amp;bvm=bv.65788261,d.dGI&amp;psig=AFQjCNHHhNdp0rUT8xNOvmGYm4sMXA4UEw&amp;ust=1399081025298307" TargetMode="External"/><Relationship Id="rId3"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155141"/>
            <a:ext cx="9144000" cy="1013012"/>
          </a:xfrm>
        </p:spPr>
        <p:txBody>
          <a:bodyPr>
            <a:normAutofit fontScale="90000"/>
          </a:bodyPr>
          <a:lstStyle/>
          <a:p>
            <a:r>
              <a:rPr lang="en-AU" dirty="0" smtClean="0"/>
              <a:t>Organise Personal Work Priorities and Development</a:t>
            </a:r>
            <a:endParaRPr lang="en-AU" dirty="0"/>
          </a:p>
        </p:txBody>
      </p:sp>
      <p:sp>
        <p:nvSpPr>
          <p:cNvPr id="3" name="Subtitle 2"/>
          <p:cNvSpPr>
            <a:spLocks noGrp="1"/>
          </p:cNvSpPr>
          <p:nvPr>
            <p:ph type="subTitle" idx="1"/>
          </p:nvPr>
        </p:nvSpPr>
        <p:spPr/>
        <p:txBody>
          <a:bodyPr/>
          <a:lstStyle/>
          <a:p>
            <a:r>
              <a:rPr lang="en-AU" dirty="0" smtClean="0"/>
              <a:t>BSBWOR301B</a:t>
            </a:r>
            <a:endParaRPr lang="en-AU" dirty="0"/>
          </a:p>
        </p:txBody>
      </p:sp>
      <p:sp>
        <p:nvSpPr>
          <p:cNvPr id="4" name="AutoShape 4" descr="data:image/jpeg;base64,/9j/4AAQSkZJRgABAQAAAQABAAD/2wCEAAkGBhISERUUExQWFRUWFRgYFxcYFxQYFhsYHBYYGBkaGBgXGyYgGBkjGRcYHy8gIycpLCwtGB4xNTAqNSYrLCkBCQoKDgwOGg8PGiwlHyQqNS0pNSwzNSw2NC0qKSwsKiwsLCopKS8sLCw1LCwvLC0sLCwsKSwsLCwsLCwsLCkpLP/AABEIAOEA4QMBIgACEQEDEQH/xAAbAAABBQEBAAAAAAAAAAAAAAAAAwQFBgcCAf/EAE0QAAIBAgMDCQIMAgcHAwUAAAECAwARBBIhBTFRBhMiQWFxgZGhBzIUIzNCUmJygpKisbLBwhVTc4Oj0fAWNGOTw9LhQ+LxJESEs9P/xAAaAQEAAwEBAQAAAAAAAAAAAAAAAgMEAQUG/8QAMREAAgECAQgKAwEBAQAAAAAAAAECAxEEEiExQVFxkaEFExQyM2GBscHRIkLw4VIj/9oADAMBAAIRAxEAPwDcaKh9vcpUwoJdWIABNuq5tVZk9r+HG6KQ+X8TVsKNSorxVyqpWp03aTsX6is5k9sMfVC/iF/76bSe189UZHgP+41asHXf6lXbKH/SNPorJZvazKdwI8Yh+qGm49pWJfcrnucfyRip9hr/APPNfZDt9D/rk/o2KiscPKfHv7sOIPc2KPopFc8/tJ//ALVz9pJz+96diqa7L1HbaepN+jNieVRvIHeRTaTbEC+9NGO90H8ayN8Fj+uCJPtCBf3tSITFjRp8NH/e4MeiXNSWBk/3jxIvHRX6y4f6a0/KnCD/ANeM9zZv23pF+WGFHz2P2Ypm/RKymbnR720IR9mSY+kUZpMiIjpbQZvsx4hv35asXR71y4JsrfSCvbJ4tL5NVflnCNyTH+7K/vIppJ7QIh/6Mg+0+HX/AKprLQmCHvS4l+0RRr+6U17zuBG6PEP9qSJR+WM/rVq6NW18Le7KX0m9i439kaNN7SVG5IvvYgfyRtTR/ah2RDuMz/8ATX9aow2hhRuwg+9PKf25a9TbSj3cLhh3pI5/O5q2PRsNaly/0ql0nPU48H/ha5falJfQp4Qt+rTj9KbP7TJ2NlLE8FWMfqr1Xl2/MDdBCn2MPhwfPJf1rp+UWLbfPKOxWKDySwq9dHUl+vN/RQ+kqj/bkvlliHKraT+7FOfuG3mka/rXEm0NqneCn2pSn75RVYlxUr+/I7fadj+prhYhwqxYOmtEY8G/kqljqj/aXFL4LFzuNc2bFwKSbWMqMb/dDGrp7O8UzYd1c3dJnVu/SsuC23b+qtG5DTgYrGINzMkw++M38ay46jGNJ2S25lbWl8mvAV5Sq529md31N/BdaKKK8E98KKKKAKKKKAKKKKAp3KqDnoZPrswHdlKL6hTWa8n5UXDYlzDFI8fNMvOKW6DOUfQEbiyHzrUsetsM31Bf/lt/7azTZGGy46fDjdNHPEvcyGSM+ap516eBl+M47nw0nmY6P5wkvNcdA0PKY9WGwg//AB0P7r1wvKicHoiFPs4bCj/p1E0V7XVQ2HhOtU2k0OWWM6prd0cK/tQUnJysxp34mbwdh+lqjBEeFdjCnsp1MNUVwOOvU1yfEXk25iW34iY98sh/jTaTEM3vMzd5J/WllwXbSi4Ne2rFBLQiDqN6WMctdBakVw68BSqxjhU7EMojVjPClFwzfRNSYFdAUOEeuBbh60quzzxHrT4CuqZQyRouz+30pRdnjiacqRxp3Fs6Zvdikbujc/oKg520slGCegYLgF7a7XBLw9alDsScasmUfXeNP3sK4OEUe9Phh/fK3/6w1V9anoZb1MtcRkuFXh+tdjDrwpyhw17fCQx4RxTOfC6qDTyLAhtFhxsnaIAi/iZj+lRlVtpv7e5ONFvRbl8EaMOvD9asvJSYJj4wN0uEA8Y2Mf6R0lh+T853YF7dRlxKD8sagjzonwWIwuIwksywoglMYWIyG2fXpFyb9dZK1SNSLhfPZ609V9TZsoUp0pKbWa61PbbWkaTRRRXz59EFFFFAFFFFAFFFFAQUkIJlTizD8QzfzVkW0pzDiYJ7G6EX4loZMh81VfOtjxAtM44hW8wV/krKOWmFtLiV+hKky/YlXI1v7xR51uwLtUs9Zhx0b07rVn4Edt/Z4ixUyAaByV+y3SX8rCmYWrRs3CzYuKOQbO58hFj534QUDc2MgJW4N7KBv6qkoeSuMPu7Owif2kjv+kpr2liowWTLStOdfZ4jwc5yco6HozP6KPXorQk5HbRO5NnRdoiDEd2aNv1p/FyO2h17QCf2cCL5ZctRfSFNbOL+EyS6OqPbw+2jOsPs2Z/cikb7KOf0FP05L4s68y6j6+VP3kVd5uQVlzYjaOKK9ZMuVfzE03/2K2Sp6bPI2m+RyTfr6AF6ol0lHU+V/lF0ejJa/e3wyof0Ey+/Nh4/tTx38kJrk4fDL7+MhH2Emk9coHrWj7J5NbMe/NYdGygXLKzDUkCxe9/dPpxFSj4GOADmsNHbryKqkdd7KuvX/o1TLpLZfkvsuj0Wtdub9rGUwQYdvcOLnHGLDADzaQn0p/BsR29zAYpx/wAWVIvTmwfWtE+G4o7oAN+9hxI11Gm43F+upDCmTL8blDfVvYDvO+qX0jN6uf1Yvj0bBa+X3czuHkriz7uCw8f9rNLJ6K9vSn8HIzG/SwcP9nAHPnIKsg2TiD72Kb7qKtu7q8weuuhyfBtnlla1tC2htbeDfgNN1UyxtR7Pf3bL44Gkv63skQy8j5wpMu0JAP8AhpHCB4ikZOS2B3TYqea9/fnLXtv90VaiUTm4bEhlKi+vuruJOpJFz4GuTh8OjKpWNWe4UWUFrC5AHXYC/hVTxNXbbdZexd2ensvvz+5X9l8ltlMxWOFXIFzm5w8N+Y9o0/yqSm2RBDbmsHGxP0UjFrEDeR238DU0qgbhamEW0MuHaR7kxiTNYC55ssDYbrnL61XKtUlpk+JJUacdEVwDZ+IlY2MAiS2/MpN9NMoHfr2ddKYyOZmHNuqrbW4u1+zq/wDiudk7VWdSwFiDYrmUkXAIvbdcGuo+jOw+mgYd6nK3oUqstG52XMT0sQ2/cqqulxoPLX+FMeWuzy2AkAJLRBZAx33jsSe/KDXOwOUUkspjlFmPOdEBQUMb5SGGa4UgqVJHS36XAqxSRhgQdQRYjsO+p055ElLYyFSGXBx2oa7HxwmgjkHz0U+mvrTyqtyDkMaTYVj0sPKyi+8oSSh8RVprtWGRNxXpu1HKU8uCk/56woooqssCiiigCiiigIvaAtMv1oz+Vh/3ms55fQhcdCTuxELwMe8jL5OynwrSdrixiP1yvgUY/qorP/azERBDKN6Six7wT+qitGG8RL+0GfE+G2Lex3adufwzaFTzijr6kceBC+daXWJ4faAwe1IsQDaKWzHhkkAD37ic/lW1irMZH81NaJK/2VYOX4Om/wBXb6IlthyNo2Iltru0JHA7wfLrNOMFshY3z5nZiCLs19+Xq+6PXibv6Kxm0azCKbPE6hrZSysLgg6qdd4uvmK6TARLujQfdXu4U2xfQnjfqe8Td/vIT4hl+/TPlfshpoGZC5kiHORIpsrSIQ6XHzjdbC+mt99iAJ0CmuzsSzqc1syu6m27RiAfFbHxpZJhlDHo3ANjpbTcaiItrQxzyjnFIcK/ROY5wMjCy31sEPnQHcm3mWdI2hIWSUxI2YZiQhcvkt8noRmvw0qQ2hhucidPpIy+YsKg8TAkmI59fhZYIEAVciZc2Y2Migi5tex1sOFSvwqc+7CF+3IB6IG/WgOHxZfCc5mKXjDFlXMwsLtZbG50I3HuNNuSm0XlicOwdo5GXOpDIymzrkcABwqsELWHSVtK82dFODJHnjTI5NghY2fpixLAWuSN3za9aSMNIr4trwqryC8caorZrElVFvdPX+ooB5tgWVH/AKuRW8CcjflZqitu7OzTpN8IjjMZTKHC9EBjzmVi2mZGI3dS8Kc4DCYbFQCRMzq4IBdpCQblTo5NiCDSb4jmcIJIsOHkAsVUKvSW+e54Aq3aTYddASJ21D1MW+wjv+0GmeHxpzyosUrBiHt0UIDLlPvsCOkrHSk59szc7CU5topmQRqAxkZCuZ5M2ayKoINrG+692FSU4yzRt1MGQ/uX9rD71AMsDgpIyzKgBYKGeWZneyg5QbKdBc9fWb3rrGxzApIXQWYDoobgPZd7NqL5Tu6qZS7KdZZlYPOkyc6ucjKssbiyXtlUFTHZSLHm2JvrS2wMG64eSGVSkYZljL5A5RgGJYISqkOzgBbCyrYCgFYJo3lki+EOzxhS4GVQAb/ORRqLai9xcca65N7SjmRzGJFs9iJGZmIsGRxmJ6LIVYd/EGmzCCRonaRQ6rJHIosc6sLOpA1sXVWB7O2u8BgMPFIZIIZMxQITlYAqDcayka9V77gOAoCP2ufgu0YcRujxA5mTgHHuE940+6attRnKDZAxWGeI6FhdT9Fxqp07d/jTTkdtozwZZNJojzcqneGXS577frWif501LWsz+H8eiM0PwqOGp518r59WT1FFFZzSFFFFAFFFFAMdsj4sH6LofzgH0Jqpe0TC59ny23rlbyYX9L1cNqpeCQDfka3eBcetQu2sPzuFlUfOia3iptVlKWTNPzK6scqDXkZJIeewUX0kQ2/u2yuL/wBmY2+4a1r2e7d+FYJCTd4/i371AsfFSD33rINiylcNIRqYJ0ktxVwY2B7DYVY+QW1Rg8fzV/icSFyE9usR9Sh7T2V6tell03HWm2vlcLHlUKmTUjLU0k/h8U0a7iS+X4vKW+sSB6CmbribXMkKDrORzbxLipGmW2dnCeB4yL3AIF7dJSGT8wB668Y9kazbNkmj1xFwbEZEQLcG6m+p0YA6HqrzA4ASxhnkmJ3MOcZbMDZh0Mu4gio7klFPG7K0bBHXnZCyBMs5yqyIFOVkIGa6jeDcktUzmEUxuQEl110AdRr5qAfunjQEIMfhFlIaAZVnEBkcq5EhAK5gxLBWzAA9o3DWpvaMIjCyKAOaa5sAOgdH3cAc33RURt7ZmExLEmVAWTI2VY3ky3v0XCl1bqvfw66mW2krAgRyOD9QgH8dhQDXlK+JWMSQEWj+MdbXaRVsebXqGYZte7jcQeKx7pMZld25ySB4LM5jkgkCRyRBb5cy9KQWF9Qd16ndn4mYLzYi1To9NwDl+ZfKGuctr9oNOBHMBbNFGoG4KWsBwJIAHhQHuIGSdH6nHNt36sh/cPvCkpdlAYhZlCquV1lFgM2YqysdNWDKd/U5puFjxAdUxXOMoBsjR2U3OUkIL+8vHqpWHCQmLnDEXYKSVN5GzDQqM533BFAJ7OeGBphzyMskpkVF1KlgM46JN7vmbcPervDY7K7qscjBznUZcu+wf3yNL2P3qjpeU0ixxmLDjMyyAxAktz0fvQjKNNzfGWtoNNRUvJilkjjxEZzAdK460OjjwGtuKigGL7AR1jX4NHljUqnOOTlUkErZQbjQaX6hTzFYOdkPTQEWKhUI1XVdWY9Y4U22pgZmlVlkkMUqtC6oQvNqyG0qWF84cWv1BuzVPk5gJ4pZA4tFlWwsoXOCQWRRI5AZcpN7a9V70A4myBEdnnk5wgKFJBJIJAtHlA0B30wXa+EuSIsyKiO0jC5VWZkzEP0rKyEMfm+dSsrIokiZ8gYEqwIDAPe+Un5wa5HeKYw7Iw/NrHlklCrkXokWSwBQFAoyEAXXcba0BJhBHJpYLJppuDgaeai33RxqIhxU/OvA8rk82oZ1hNhKxv8AFZVICBetybEjU2NS02d1KiPKOosyi1txGXNqCAfCkWxkgRmdlXJowVGZuwjXce79DQCmxoZUQxyktkaySE3LpvUt15x7p42v11X+UeHbB4gY6IEo1kxKD6O4PbiNAfDtqQxW1Lf1jENkcFubysQpRfi1JJbMLWuOJFSuFxKTxnTqyujDVSQLowPYfG9WU6mQ/LXuKqtPLXnq3i2ExSyIroQysLgjhStUhC+ypbG7YKRuidSYWPUfq8D/ABq6QzK6hlIIIuCNxrtSnkZ1nT0P+1ilUy1Z5mtK/tWw7oooqotCiiigPGW4txqCwGsKA78gU94Fj6ip6oTCLYuvCWT1cuPRhQGQbAwwGKxWHO50dO4q+UHwvfwpnHA0kDjdJhjmHEIT0x91ul4tUxtCPmttMNwd2B/vIs37jXKMIdpC9gs2h4dPom/YJR5CvdU3lO2uKkvnijwnBZKvqk4v44M1PkXyhGMwiSE9MdCQfXG8+Is3jUticOXtZ2S2/Ll18wfSsn5MY7+jdo822kE9l13KbkKSeKtdT2G9a/XlYimoyvHQ86PVw9RzjaWlZmRBhw+d0aV3dFDunOuSFN7Eop67HqprgvguJQmBVDWV0Yhcx+cpIJLAbr3A309xWxk52OZCsTIzFiFFpFcdNX3XuQrX4qKaQ4DDpMknPFubziNFEZCh96/FJmK6aAk+NhbOaB9PiJTBfDonOHQByQitqDmy6mxFrDfxG+oLEcop5BBJH8XG6sshOW0c6NZklYo9luGW4A1G/deaXGFZDlRysh0uMvTtr75GhA8x211NjjHbNzMWY6Z5ACT2CwufGgE8Ljc6xYjIyB1CurbwCeiTxAbr4NeudqbHYzR4iInnUYKQzHI0J0kS2oGnT3asi3NqGxqyOYWnTMSVKqhFzlzFQzEgsF1sNQNaXwuGJurySFlNj0stx80jKAdR63oDrD4ApiJZbjI8cSgWsQUMl9fokOPWuFxiRysMy5X6Q1vZtzCw46H8VRH9JBCwnw4DLh5J/fMxVUNrSZhoWvcWJvZuGrrYW0kxUNrxCaMjOIyCgfqZbHVG/wAxvBoBzLBh3zfEl8z5z0G9/KEzAvYA5Ra4paFiirHHEkagWVSyqAOAVAfKup4FnjAbMLMCyg21U6qeIv56VV8Fs+VlWZUnE4jym8cV1ILtGCcQMzAKwRirAmwPaALHhY5QebLhcoutlucvYWPVu3cONR2K2sqhy6YhiFlKZiFD80bPZUNwOsFl1GovUxIG5tGbKsigEi/RvbpLfgd3kaYzQxySiYSyBsmTKgVha+Yg9BiCTa9iL2HCgDZ00ci3jVEkSzWW4DKb2ILKpZGF7Na1+Nqe4sc4gZXdQpLME95gFYZOIOa27W62pDB4JI2vFCwNsozMQoW98qqSci36gAKUkikW7AgA+8FFz9oZt53dWtqAisLhWljikKM0yPGzF1ZCRexC5gNQp1IABK9tTWLZQQwZVccSBcfRP+tK6TCqwuWZweLG3kth6UrHh1X3VA7gBQEThsJEcxCyyZmZmRvczNqQQbK3Va97WFqfwRMosiJGN/j3KAL+NKTQG+ZdG9CODf59VKRPcbiD1g/61oDmbDK6FJAGVhZgRoR16GqhJs7E7NYthg0+FJu0JN5I+JQn3h2b/U1dKaY/asMIvLIkY+swF+4dfhV1Kcl+KV09X9rKasIv8m7NaxvsTlFBilzROCetTow7x/GpOst5U8odnu+fDiUYjqlivGCerNm1byv21Pcjtv7QlAE0BZP602Q+IO/0rRVwjjDrFmWx5n/vv5GajjFKfVvO9sc6/wA5rzLpRXl+z9KKwm89qHK2mlHEo3mgX+Q1MVE4wWxH2ov2Mf8A+lAZl7RIub2jDJuB5pr9qyEH8tqQ5b4IgZtxRvINofJ1/PUt7XMJdIH+2h8QCP0NL7egE0Ub9U8SG/8AaoCD4Sha9NVMhUqnozzHTy5Vqe2zQ05R4AYzCxTKBmkQMLdUoFnTubKR3ovGrV7N+U/wrDBHN5obK197L81vIWPaDxqt+zqQT4SfCvcGJsy8Qrb7dquubvNREuJk2fjVxKjTMUnQWsb6tbscDOO0Vxwu5Yd6neP16nYzso4ha1aX36GyS4ZGILKpI3EgG3nUBtPGYiOURCSJOeMoSy/JRrFpMcxsxWQqCu45xuqeweLSWNZEIZHUMpHWCLikNoYJHKloElK3ylghy7r2Lai/YOqvNPS0kNsnaQllxGHabPldVjzZedDKgZ26IHQDWsTrcN1WpztjBNNA5SNDiBG0N2toHK85a+liAGF99hTyXFlVLNJFEi+8b5rdViSQBwpJVVgJVlMiHRirACw0v0Lbjof/ABQEbithSvEgvHAY1yxsXeR0IUKsufogvluCpBv9KxIMxNjEDBlYMRowXW6+HA6+fGmu1ZRB0lw4kAUszswFrFQFFwxZ2voNBodRTU8pJCzmNUaNI1kCa848ZHxhVgcoZGBBSx1A1F6AdybPieXnhHKXIUEh5I1IW5W651BGp3g76eCNgSwjjQkAFibmwuQDYbhc9fWa6wsoFrG6OM0Z7CL28tR/4qI/ol1kKKrmJwI3BY2K2JMmfPmL30OlyD40BIyxOpzl7BrZ8igW4N0s3ieHdTn4EDvZ2+8R6LYUlszBtEpjNiim0fEIdyn7OoHZal8PGV6O9fmnh9Xw6qA8TBRjUIt+NrnzNcyjIcw90++OH1h/H/xTmigPAa9qNxu38Lh9JJo0t80sL+CjX0qt7Q9q+ET5JZJT1WGRfEtqPwmroUKlTuxZTUxFKn3pIuKQ5TpuO8dvEf6/8qk1lc/tKx03+7wqg4gGQj7xso8RUFjsVip/94xRIOhUMXH4I+h52rR2Jx8WSjzfAzdtUvCg5clxZrO0eV+DguJJ0uN6qc7eIW5HjVW2j7W4xpBCznddyFHgq3J9KonMwRi5DN2yMsa/hUk/mqUGy8TLGRh0Md9QUHN3+/oTfvqUeywds8uS+yMu1zV80d2d/RKjaW2Mb7gaJD9Ec0v4jd/Wn2z/AGVsxz4mYkneF1J72bfVl5E7eOKwql7c6nQlHWGXS5HVffbvqwVyeLqQbhBKO5fJ2ng6c0pzblv+iI2VyTwuH+TiW/0j0m8zUvaiisUpOTvJ3N0YqKtFWCiiiokgqL2sLSQtxLp5rn/6dSlR23BZEb6Msf5m5v8ARzQFR9puGzYHN9CRG87p/NTfZsfP7IgO4qrxd2VmCHwyg+NT3K7DZ8DiF32iZvFOmPVagvZkTLs+eLeVlJUcLopH5lbzravywu6XuYX+OKXnH2ZA8mdofB9qRvuTErY8AXNiP+ctWzlrsIEM1rrls4G8pe9x9ZDqKo3KfCkBiuhikEikaEJIdbd0gH4q1jZuMGLwkUwtdkBI39K1nXzBHhXKzcoQqrToe9aDtFKM50no0rc9JSPZxyhOGmOBmPRY3gbqudbA/RfeO243mtQrH+VfJ4hsqaG5aBr21vcx36tdVPG3E1c+QXLMYqEpKQs8QtJfTMN2f+BHUe8VyqlVj1sdP7b9vqdpPqpdVLR+u7Z6HEnJ5Vn5tMPIIViSNWjMYJbnBIJHZ3BJjKgjRjctvvrJ7C2VNHLK8lrSqpYZla8guGYBUUAFco3XNtadYrlPg49HxMKngZEv5XvUNivahs9L2lZyOpI39CwAPnVEaVSWiLL5VqcdMkWE4G65CWsCCpVirC24XBvpu4Eb6TTYcAXKYwwzM5L9Ilm943PGqPjPbNEPksO7fbZUH5c1RMvtR2hN8jEij6qPI3mTb0rRHBVnnatvM8sdRWh33GtGJbAWFhaw3WtutwrnEYtIxd3VBxZgB61i2K2ltWX5Wd0B4yJD+VCCfKo3+i0ZjzmJDP1hQ7nt1bL/ABqXZqce/UXpnI9qqS7lN+uY13G+0HARb51Y8Iwz+qgj1qAxvtihHyUEj9rlUHfpmNUiHA4cfNkc6izMF1HYgv60pC7hTzeHSMgqA2UGzML2LybmA1IvXb4WGpy5C2LnrUeZNze0naE/yESoOKozkfebo+lRGMmx03y+JKg6ZWl0P93FcelScGwsTPEsrMAtg1ixJt87ojTdens/IQZkN+c+kbhBYG6gE5iLneRwp2xR8OCXMdjcvEm3yKph9m4f6byWPzQEXzOYn0p3BF0bwwLpvJUva28ktcC1uoCrls7k/h4XJsh0IC9Jz71wSGJsQNNO3uEjoc0fNllbUAgKLaX0NtL6+NUTxVafek/b2LoYWjT7sV7+5SINl4qV1WXoA5bBjcjMCbhR1AqRu0/Sew/IyNGBkdmDaG3RF+ridd2/hVjw+BksAkaoBusL79/AU5/oN2HTc+Fh+g/jWc0lawuwI4hKFiSMMMqsxBuBpe5u12ubnu4VPJMDuv32NvOnuC2Sg3+8ND/nffY799SMeHVdwH8aAoW0Y5MDiRjY1JhkIXEL1amwcePr31fcNiFkQOhBVhcEdYongV1ZWAZWBBB1BB0INUnD4l9lTiKQlsHKfinJuYz1q3Z28NeNtSXXRsu8ua+1zW4yt9TK77r5P6fJ7y9UVyjggEG4O4jdXVZTUFFFFAFMdtj/AOnkPWqFh3r0h6in1cTR5lZTuII8xagI2SMOrL1MpHgRaqF7HZisuJiO/Kht2qzKf3CrxsuQtFGTvKLfvsL+tUHkr8Rt2WP6ZmUePxo9Frbh/wAqVSPlfgYsR+NWnPztxF+WUMceICswAfNGRcXySe6bcA3XT32R7UOSbCObNExZR2E5XA7nH56muXGzOcjuB7ylfEdJfW9Z5sza3wbHwYkmySi0vDXoSX7mAeo4f84Spbc63o7iPwlGr6PczSuVGyBJGy236ra1w/j/AKsTWVbS2SsjkyExSA2cZQ2Yj53vCzceO/rNbnPFnUjy76zblVsKGTEWaGRnkC53CuwRVNrJl0EjWtcnTeeoVRTqypu8WaKlKNVZM0Us7JgXTO7NYkL0Evb8VLDBwKt1hMh0sC7Em+7RMoq+ycmIBLDKkSJYtzmfflKEAa3uQ1tL8aeRGPI8aEjeFaIagNuIIBAIJI14VbLFVpaZMqjhKMdEUZ9hxMVZo4EjCMVZxEGXQfNYgFjchbX31L4bYWNcRmU5MwsQznQ2uOiL23HSrNh9ijmxHzbyKMthI4AGW9iFTdv4a05i2eSrJEYlydIolrhgb666EkdYqhyctLL1FR0IqWP5CnMl80mb3igQZQDeyl2ADEnfwHdUlDyPiSVXYKFBJ6UjXKke6U0UHNqWG/L21a/6KJjz3Z+jcKGtfs0sBUfhiGKqiojmRkLe+NIy6kXCmzWOp+ibcaiSEsIsMbsI0FmAIyJ1jQ62+zSuCwBQ/Fo12JPTkY6k3JCgkXv41L4Rg8MM2QA9EsN/vCzWv1X18K821s9nZSiEsMpDXSwKtmUMG1C31JTU2tQDXD7Pd8yh1GU2ZVAFri9je/Ub+NK4HYakEOblTbW506t5tut1VI4XZ4jkdlsFdVuoHzgWJbxzDypwIrMW4gA+G40AhFsyNer/AF4V1NhgLMqi6nqG8HQj/XCvcXj4oheSREHFmCj1qvbQ9pWBivZzKeEak/mNl9ashSnPupsrnVhT7zSLTRWbYn2pzyXGGw2n0nJbzC2C/iqB2hyoxstxLiubH0It/wDhfxatHY5R8RqO9/CM3bIy8OLluWbizWsdtOCDpSyJHfTpMAT3AnWq1tH2pYRNIg8x7BlXzbXyBrMl5r3rPITvLnKCe1V1/NU37NdoltpNG4TJkcKoRbZiFdTe18wVJN56zUlHDxu88rei+zjliZW0Rv6v4RO/7RbWxmkEPMIfnW18Xk/ULS+C9mbyNnxk7SNwBJPcWbW3dWgWoqLxclmppR3aeJ1YOLz1G5b9HDQNtn7PSGMRxiyqLAXJ/WnNFFY2752bErZkFFFFDoUUUUBB7M0Vh9GSVfASNl/LaqBt88xt2GT6bQk9zfFE+hrQYARNOP8AiKw7jEn8was/9rcRSbDTLo2RhftRgy+shrbgs9TJ2poxY7NTytjTNL25FeB9CSBcAC5uOArGdt4Yssy5GXIRMmbLcq3RkFgTYXyn7tbjBKHVWG5gCO4i9ZVy42YYcSk12ZFlEbJYZRDKCrbt/vDU1mpTdOalsNNWCqQcdpdfZ9tv4TgYyTd4/i343XcT2lcp8TTzb0KqA5LakLlW+ZmYgKBa2pPaBWeezHHnDY6XCudJLgfbS5BHemY+ArVMdG7RsI2CuRZWIuAeNqtxVNQqO2h516lWFqOdNX0rM/QqxmjC3ERDibmXMgzZCVzA9AsXvdQADvOtqk9mSq8aTFVDAlJBrp0rahtVINjY7sxpTC8n7RqjvfKwdSgKEPrdiSWLMbm5O+ngWHDoQzKqklmLsNSd5Ysdb1mNN7ERjwoxSgNJmDLISokIVbWEaKgtZjcknqJ7LKbK2O6TIbMEiSSME5OkpYFfdJLbrkm3de5pPHe0TZ8WhnDnhGGf1UZfWq9jPbJEPkYHY/XZU9FzVohhas9EX7e5nniqMNMkX2PCAIUJOU5hoSCAeq41BF94pJNkRWYMOczWzF+kTl93fw18zxrMsT7Qdpyg83GsS9TZP5pTlPlUHjMfipb8/jDbrUOzD8MfQ9at7Jk+JNLmVdryvDg3yNlxu3MLALSTRRgCwUsoPcF31Xsf7VcEnuc5KfqrYeb29L1lMKQW6Cyytw0QeQzH1qShwz26MKRnqzBS3+IW9KWw0NLcuQvip6Eo8yzz+1XEy3GHwwHaS0nnlCgedQuP5TbQk+VxQiBNsqsFP+CC3maSGxJp1Gd3IvuFyLjq6ZA38KeJyYjSxcgdrsT+mXXxNO0xj4dNLfn9x2WUvEqN7sxANFFmJdpJW330W/icxPpS0GHmZbxwrH9Zlv3dKQkeIAq0jZSRlWGmuU2AXQ7tRr71uupGDZwJ6KZjxsWPmbmqp4qtPTJ+3sWQwtGGiK9/cqD7KmfKXkvbfqz2vppbojXtp3BySXXNmNzrmYKPJcx9aui8n5nBBWwItqQPTfTzBcmGKjnHF9xyjrGh1P8AlWc0lWwWxIox7iHhoTb8RNMcI/NbXjNtGETeJYwftkNaVByfhXeC32j/AAGlVXl7huamw0kagdCZdBbpBQ6bvrCrqKu2vJ8lf4Kazsk/Nc3b5L5RXMbggEbiLiuqpLgooooAooooAooooCInW2Kb60Keau4P71qo+1nDZsJG/wBCYA9zI38QKuG01tPC3FZE8TkceiGoXl9hs+zpx9EK/wCF1J9L1fhpZNWL8zPiY5VKS8iV5GYrnMBhm3/FKD3qMp9RUVy4wMjqTZFQqVLFiTuzAkWAFjfrpP2TYrPs8L/VyuvmQ/8APVk23sxZ4WRhcbwLmxI1F7bxfqOlRrxyakl5kqEsqnF+RiOJxrRvhsYmpGXMd13jtvP1ky+tWaf2nbQl+Qw6oOOV3/MbKPEVBSbPxUIMcdwMxYEC4tcgdIe6bdtJDZcxW7vnIOYksz2113XAAHE1esTHJSlC7W0oeGllScZ2Tz5hxjeUG0ZNJsYI7ncHVT5YcE+dQ80cObpyyytpuXfc7w7nUDr0qfHJMNq4vbrbKoA/N/CnkGzIAoKkOL2+LXnNfHMB5CnbKi7tluR3sdN9673sr0MEWayQZzvuzO58kyj0p1FhcTmOVkiXToqqq3b8n0te2rDHFGyxyBTlzWs/Akru3WvY1JYnZ02UFAyKN+VQCTuULmFtTVE61Sfek2Xwo04d2KRWIuTTMxZi5JAvfTdfrYk9f0aeYfk8ivYgarmF7tu0O+w4dVS55NYhsrM63CIejme7qxuqlCFUncSatH+yyAoxLMQdRcAWIsd2vA7+qqi0pVokbLlci4W4sFzEZgMqkX07LU52MWlOVIt6hhk1HAhjYAMNLjtq7/0EgkDLZco06IJB6yC19baU9iwqqSRe/aSbC97C+4XoCpYfkxKecVrID0hY9KzDW1txuD19de4LkYL3YlgGJykc2CGWzKAc1gLDvuauNuuozH8p8JDcSTxqR83MC34VufSpRi5OyRGUlHO2GD5PxJEqZQSFAuelqBv6VSarYVSMf7WcIvySySnjYIvm2vpUBN7UMbOcuHhVexVeVx/D8taoYGtLPa2/MZJ46hHNe+7OavemGP29hoPlZo0PAsM3gu81kmNxG0Jf94xPNj6LShf8KLXzWo4bPwy75JJD9RQg/E9z+Wp9mow8SovTOQ7TWn4dN+uY0nHe1TBp8nzkp+quUeb2PpVV2ry1kx8kKrBZY5lfolnewuDewFhYnq6qg48ZGGyxQJmO4ENPIe5TofBKm8Hyd2lisqlZIoza7PaIKpOpEWhzAXIBWuqth6fci2/N/Rx0cRU8SaS2JfZpfJyS+FhublUCMeLJ0G9VNSVIYHBJDGkUYyoihVHAAWFL1556IUUUUAUUUUAUUUUBGbcW3Mt9GZfzhov1kFI7VwnO4eaP6cUi+JQgetL8ogPg0jH5mWT/AJbLJ/LSsZ18a6nZ3ONXVigexbGXTER8DG4+8GU/sXzrSJ0uN5HauhrKvZt8RtTEQbhaVQP7OUW/LetZrXjV/wCza12fIyYJ/wDilsuuZmm0UCTMBAxujSpcl2ygX1BuV32pxsvZ+IlsrrZZEut1CAj51ukTbUbwKusOzmDs5kvmOoyru6lJN9B2WpbD4FEN1FtLDUmw4C50HYKxmwrOG5KF4bSsDYWKqCSSp3XNt5FONmcl1CyF0bPICSWYWBtYAKnUBx1qxnKoJ0Avck6CoTaHLrAw+9iEJ4JeQ3+5e3jUowlLNFXISnGGeTsSGG2TGkQjVVWyBbgDqFr+lO5IVYWYBu8XF/Gs/wAf7Y4RcQwO54uVQd+mY/pUDL7SNpYklYEC9kUZdh3ls36CtccDWedq28yyx1GOZO+42AWA6gB5VD7Q5YYKG/OYiO4+apzt+FLmsnxmycfNf4VME67TTfpGmYj8NJx7Bwqe/LJKeEaCNfxSXP5Kn2ehDv1OBDtFefh0+Jd9oe1/DrcQxSSHixEanx1PpUDN7TNoYglcPEF7I0aRx4m4/LUYcTh4vcw8S9spMrfnOW/3afxQY/ECyJMybrW5qO3YGyqR3Xp12Hh3IX3/AEOpxM+/O277GOOw+Pmv8JxGQHesk1v8KO5/LTNdlYVPelklPCNBGv45Ln8lWrBezTEN8rLFEL7lzSsR2+6FPi1WDBezfBp8oZJj9Z8o/DHluO+9RljqtrRsl5IlHAUr3ldvzZnHw+FCBHBEGOgz5pnJ7A3RJ7lqVg2TtLEgARyhD9K0Mf4Dl07lNapgNmwQC0MUcY68iKt++w1p3zlZZ1JT7zbNcKcId1JGbYD2UzGxmmjjHWsalz4O2UA/dNWPAezbBR2zK8x4yMSD3otlPlVm5yvc9VkxLB4CKJcsUaRrwRQo8gKXrnNXt6A9oovRQBRRRQBRRRQBRRRQCGOw/OROh+cjL5gj+NMNmT54Y3+kit5qDUtUJsX5IL9B5E8EkZB6LQFAkkGH5Q5iQqs9ySQBaSHrPUMx9Ku20PaJs+LQzq54RgyeqjKPE1UvaHyWfEYtZFkhReaUMXexuGbcqgseiR1VCRckMKnyk8kp4RIEH4pLn8tenLqKkYyqSz2tZHlx7RTlKNOOa97sse0PbMg+Rw7N2yMF9FvfzFQEvtC2pijlhBGu6GIsfEkMR3i1OI4cLFrHhoh9aUtMe/pnIPw15NyidxlEjMPoxiyeSAKPGq+voQ7kL7/5lnUYiffnbcRk/J3HTG+JlCdfx89z4ICzj8NKRcmsKnvzSS9kaCNfxSXP5RSql23KFH1jc+S3/WlosIp992PYtkH8W/NXJY6q1ZWW4lHAUlnln3nIOGiF0w8S/WlJlPfZzkH4aX+HYqYWTnXW2gQZI/D3Y/WnmEWJDdI1B+kRmb8TXPrUiu0GNZJTlPvO5rjCEO6kiKw3JKdveMcQ7SXbxVbD8xqWw3IvDj5R5JOzNza+GSzfmpaPEMacxk1AmPcBgsPDrFDGh62CjMe9t58TT74ZUYimnCRmgHgxNdCakEipdIaA7WWlA1eLDSqxUB4DSgr1Y67CUByorsV7avaA8Ar2iigCiiigCiiigCuHlArukJoL0BHbQ28sYNVWPlvHGk39YZmyrYnRlRsxA6szN4g1aMVsMPv1qOk5HxnqoCg4nbjMSQjMSblmNr9ulz+lNWnmbry/ZFvU3/hWijkcnClF5JIOoV0GargSTcjMeLXb9d1PY8G56jWiJyaQdQpwmwVHUKXBnsWy3PVT6HYjcKvSbIHCll2aOFcBToNiGn0OyLVaFwQpQYYUBARbM7Kcx7PqYEQrsIKAjEwNLrg6e2ooBuuGpQQilKKA5CV7avaKAKKKKAKKKKAKKKKAKKKKAKKKKAKKKKAK8NFFABooooAFFFFAe0UUUAUUUUAUUUUAUUUUAUUUUAUUUUAUUUUAUUUUAUUUUAUUUUAUUUUB/9k=">
            <a:hlinkClick r:id="rId2"/>
          </p:cNvPr>
          <p:cNvSpPr>
            <a:spLocks noChangeAspect="1" noChangeArrowheads="1"/>
          </p:cNvSpPr>
          <p:nvPr/>
        </p:nvSpPr>
        <p:spPr bwMode="auto">
          <a:xfrm>
            <a:off x="53975" y="-17907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 name="AutoShape 6" descr="data:image/jpeg;base64,/9j/4AAQSkZJRgABAQAAAQABAAD/2wCEAAkGBhISERUUExQWFRUWFRgYFxcYFxQYFhsYHBYYGBkaGBgXGyYgGBkjGRcYHy8gIycpLCwtGB4xNTAqNSYrLCkBCQoKDgwOGg8PGiwlHyQqNS0pNSwzNSw2NC0qKSwsKiwsLCopKS8sLCw1LCwvLC0sLCwsKSwsLCwsLCwsLCkpLP/AABEIAOEA4QMBIgACEQEDEQH/xAAbAAABBQEBAAAAAAAAAAAAAAAAAwQFBgcCAf/EAE0QAAIBAgMDCQIMAgcHAwUAAAECAwARBBIhBTFRBhMiQWFxgZGhBzIUIzNCUmJygpKisbLBwhVTc4Oj0fAWNGOTw9LhQ+LxJESEs9P/xAAaAQEAAwEBAQAAAAAAAAAAAAAAAgMEAQUG/8QAMREAAgECAQgKAwEBAQAAAAAAAAECAxEEEiExQVFxkaEFExQyM2GBscHRIkLw4VIj/9oADAMBAAIRAxEAPwDcaKh9vcpUwoJdWIABNuq5tVZk9r+HG6KQ+X8TVsKNSorxVyqpWp03aTsX6is5k9sMfVC/iF/76bSe189UZHgP+41asHXf6lXbKH/SNPorJZvazKdwI8Yh+qGm49pWJfcrnucfyRip9hr/APPNfZDt9D/rk/o2KiscPKfHv7sOIPc2KPopFc8/tJ//ALVz9pJz+96diqa7L1HbaepN+jNieVRvIHeRTaTbEC+9NGO90H8ayN8Fj+uCJPtCBf3tSITFjRp8NH/e4MeiXNSWBk/3jxIvHRX6y4f6a0/KnCD/ANeM9zZv23pF+WGFHz2P2Ypm/RKymbnR720IR9mSY+kUZpMiIjpbQZvsx4hv35asXR71y4JsrfSCvbJ4tL5NVflnCNyTH+7K/vIppJ7QIh/6Mg+0+HX/AKprLQmCHvS4l+0RRr+6U17zuBG6PEP9qSJR+WM/rVq6NW18Le7KX0m9i439kaNN7SVG5IvvYgfyRtTR/ah2RDuMz/8ATX9aow2hhRuwg+9PKf25a9TbSj3cLhh3pI5/O5q2PRsNaly/0ql0nPU48H/ha5falJfQp4Qt+rTj9KbP7TJ2NlLE8FWMfqr1Xl2/MDdBCn2MPhwfPJf1rp+UWLbfPKOxWKDySwq9dHUl+vN/RQ+kqj/bkvlliHKraT+7FOfuG3mka/rXEm0NqneCn2pSn75RVYlxUr+/I7fadj+prhYhwqxYOmtEY8G/kqljqj/aXFL4LFzuNc2bFwKSbWMqMb/dDGrp7O8UzYd1c3dJnVu/SsuC23b+qtG5DTgYrGINzMkw++M38ay46jGNJ2S25lbWl8mvAV5Sq529md31N/BdaKKK8E98KKKKAKKKKAKKKKAp3KqDnoZPrswHdlKL6hTWa8n5UXDYlzDFI8fNMvOKW6DOUfQEbiyHzrUsetsM31Bf/lt/7azTZGGy46fDjdNHPEvcyGSM+ap516eBl+M47nw0nmY6P5wkvNcdA0PKY9WGwg//AB0P7r1wvKicHoiFPs4bCj/p1E0V7XVQ2HhOtU2k0OWWM6prd0cK/tQUnJysxp34mbwdh+lqjBEeFdjCnsp1MNUVwOOvU1yfEXk25iW34iY98sh/jTaTEM3vMzd5J/WllwXbSi4Ne2rFBLQiDqN6WMctdBakVw68BSqxjhU7EMojVjPClFwzfRNSYFdAUOEeuBbh60quzzxHrT4CuqZQyRouz+30pRdnjiacqRxp3Fs6Zvdikbujc/oKg520slGCegYLgF7a7XBLw9alDsScasmUfXeNP3sK4OEUe9Phh/fK3/6w1V9anoZb1MtcRkuFXh+tdjDrwpyhw17fCQx4RxTOfC6qDTyLAhtFhxsnaIAi/iZj+lRlVtpv7e5ONFvRbl8EaMOvD9asvJSYJj4wN0uEA8Y2Mf6R0lh+T853YF7dRlxKD8sagjzonwWIwuIwksywoglMYWIyG2fXpFyb9dZK1SNSLhfPZ609V9TZsoUp0pKbWa61PbbWkaTRRRXz59EFFFFAFFFFAFFFFAQUkIJlTizD8QzfzVkW0pzDiYJ7G6EX4loZMh81VfOtjxAtM44hW8wV/krKOWmFtLiV+hKky/YlXI1v7xR51uwLtUs9Zhx0b07rVn4Edt/Z4ixUyAaByV+y3SX8rCmYWrRs3CzYuKOQbO58hFj534QUDc2MgJW4N7KBv6qkoeSuMPu7Owif2kjv+kpr2liowWTLStOdfZ4jwc5yco6HozP6KPXorQk5HbRO5NnRdoiDEd2aNv1p/FyO2h17QCf2cCL5ZctRfSFNbOL+EyS6OqPbw+2jOsPs2Z/cikb7KOf0FP05L4s68y6j6+VP3kVd5uQVlzYjaOKK9ZMuVfzE03/2K2Sp6bPI2m+RyTfr6AF6ol0lHU+V/lF0ejJa/e3wyof0Ey+/Nh4/tTx38kJrk4fDL7+MhH2Emk9coHrWj7J5NbMe/NYdGygXLKzDUkCxe9/dPpxFSj4GOADmsNHbryKqkdd7KuvX/o1TLpLZfkvsuj0Wtdub9rGUwQYdvcOLnHGLDADzaQn0p/BsR29zAYpx/wAWVIvTmwfWtE+G4o7oAN+9hxI11Gm43F+upDCmTL8blDfVvYDvO+qX0jN6uf1Yvj0bBa+X3czuHkriz7uCw8f9rNLJ6K9vSn8HIzG/SwcP9nAHPnIKsg2TiD72Kb7qKtu7q8weuuhyfBtnlla1tC2htbeDfgNN1UyxtR7Pf3bL44Gkv63skQy8j5wpMu0JAP8AhpHCB4ikZOS2B3TYqea9/fnLXtv90VaiUTm4bEhlKi+vuruJOpJFz4GuTh8OjKpWNWe4UWUFrC5AHXYC/hVTxNXbbdZexd2ensvvz+5X9l8ltlMxWOFXIFzm5w8N+Y9o0/yqSm2RBDbmsHGxP0UjFrEDeR238DU0qgbhamEW0MuHaR7kxiTNYC55ssDYbrnL61XKtUlpk+JJUacdEVwDZ+IlY2MAiS2/MpN9NMoHfr2ddKYyOZmHNuqrbW4u1+zq/wDiudk7VWdSwFiDYrmUkXAIvbdcGuo+jOw+mgYd6nK3oUqstG52XMT0sQ2/cqqulxoPLX+FMeWuzy2AkAJLRBZAx33jsSe/KDXOwOUUkspjlFmPOdEBQUMb5SGGa4UgqVJHS36XAqxSRhgQdQRYjsO+p055ElLYyFSGXBx2oa7HxwmgjkHz0U+mvrTyqtyDkMaTYVj0sPKyi+8oSSh8RVprtWGRNxXpu1HKU8uCk/56woooqssCiiigCiiigIvaAtMv1oz+Vh/3ms55fQhcdCTuxELwMe8jL5OynwrSdrixiP1yvgUY/qorP/azERBDKN6Six7wT+qitGG8RL+0GfE+G2Lex3adufwzaFTzijr6kceBC+daXWJ4faAwe1IsQDaKWzHhkkAD37ic/lW1irMZH81NaJK/2VYOX4Om/wBXb6IlthyNo2Iltru0JHA7wfLrNOMFshY3z5nZiCLs19+Xq+6PXibv6Kxm0azCKbPE6hrZSysLgg6qdd4uvmK6TARLujQfdXu4U2xfQnjfqe8Td/vIT4hl+/TPlfshpoGZC5kiHORIpsrSIQ6XHzjdbC+mt99iAJ0CmuzsSzqc1syu6m27RiAfFbHxpZJhlDHo3ANjpbTcaiItrQxzyjnFIcK/ROY5wMjCy31sEPnQHcm3mWdI2hIWSUxI2YZiQhcvkt8noRmvw0qQ2hhucidPpIy+YsKg8TAkmI59fhZYIEAVciZc2Y2Migi5tex1sOFSvwqc+7CF+3IB6IG/WgOHxZfCc5mKXjDFlXMwsLtZbG50I3HuNNuSm0XlicOwdo5GXOpDIymzrkcABwqsELWHSVtK82dFODJHnjTI5NghY2fpixLAWuSN3za9aSMNIr4trwqryC8caorZrElVFvdPX+ooB5tgWVH/AKuRW8CcjflZqitu7OzTpN8IjjMZTKHC9EBjzmVi2mZGI3dS8Kc4DCYbFQCRMzq4IBdpCQblTo5NiCDSb4jmcIJIsOHkAsVUKvSW+e54Aq3aTYddASJ21D1MW+wjv+0GmeHxpzyosUrBiHt0UIDLlPvsCOkrHSk59szc7CU5topmQRqAxkZCuZ5M2ayKoINrG+692FSU4yzRt1MGQ/uX9rD71AMsDgpIyzKgBYKGeWZneyg5QbKdBc9fWb3rrGxzApIXQWYDoobgPZd7NqL5Tu6qZS7KdZZlYPOkyc6ucjKssbiyXtlUFTHZSLHm2JvrS2wMG64eSGVSkYZljL5A5RgGJYISqkOzgBbCyrYCgFYJo3lki+EOzxhS4GVQAb/ORRqLai9xcca65N7SjmRzGJFs9iJGZmIsGRxmJ6LIVYd/EGmzCCRonaRQ6rJHIosc6sLOpA1sXVWB7O2u8BgMPFIZIIZMxQITlYAqDcayka9V77gOAoCP2ufgu0YcRujxA5mTgHHuE940+6attRnKDZAxWGeI6FhdT9Fxqp07d/jTTkdtozwZZNJojzcqneGXS577frWif501LWsz+H8eiM0PwqOGp518r59WT1FFFZzSFFFFAFFFFAMdsj4sH6LofzgH0Jqpe0TC59ny23rlbyYX9L1cNqpeCQDfka3eBcetQu2sPzuFlUfOia3iptVlKWTNPzK6scqDXkZJIeewUX0kQ2/u2yuL/wBmY2+4a1r2e7d+FYJCTd4/i371AsfFSD33rINiylcNIRqYJ0ktxVwY2B7DYVY+QW1Rg8fzV/icSFyE9usR9Sh7T2V6tell03HWm2vlcLHlUKmTUjLU0k/h8U0a7iS+X4vKW+sSB6CmbribXMkKDrORzbxLipGmW2dnCeB4yL3AIF7dJSGT8wB668Y9kazbNkmj1xFwbEZEQLcG6m+p0YA6HqrzA4ASxhnkmJ3MOcZbMDZh0Mu4gio7klFPG7K0bBHXnZCyBMs5yqyIFOVkIGa6jeDcktUzmEUxuQEl110AdRr5qAfunjQEIMfhFlIaAZVnEBkcq5EhAK5gxLBWzAA9o3DWpvaMIjCyKAOaa5sAOgdH3cAc33RURt7ZmExLEmVAWTI2VY3ky3v0XCl1bqvfw66mW2krAgRyOD9QgH8dhQDXlK+JWMSQEWj+MdbXaRVsebXqGYZte7jcQeKx7pMZld25ySB4LM5jkgkCRyRBb5cy9KQWF9Qd16ndn4mYLzYi1To9NwDl+ZfKGuctr9oNOBHMBbNFGoG4KWsBwJIAHhQHuIGSdH6nHNt36sh/cPvCkpdlAYhZlCquV1lFgM2YqysdNWDKd/U5puFjxAdUxXOMoBsjR2U3OUkIL+8vHqpWHCQmLnDEXYKSVN5GzDQqM533BFAJ7OeGBphzyMskpkVF1KlgM46JN7vmbcPervDY7K7qscjBznUZcu+wf3yNL2P3qjpeU0ixxmLDjMyyAxAktz0fvQjKNNzfGWtoNNRUvJilkjjxEZzAdK460OjjwGtuKigGL7AR1jX4NHljUqnOOTlUkErZQbjQaX6hTzFYOdkPTQEWKhUI1XVdWY9Y4U22pgZmlVlkkMUqtC6oQvNqyG0qWF84cWv1BuzVPk5gJ4pZA4tFlWwsoXOCQWRRI5AZcpN7a9V70A4myBEdnnk5wgKFJBJIJAtHlA0B30wXa+EuSIsyKiO0jC5VWZkzEP0rKyEMfm+dSsrIokiZ8gYEqwIDAPe+Un5wa5HeKYw7Iw/NrHlklCrkXokWSwBQFAoyEAXXcba0BJhBHJpYLJppuDgaeai33RxqIhxU/OvA8rk82oZ1hNhKxv8AFZVICBetybEjU2NS02d1KiPKOosyi1txGXNqCAfCkWxkgRmdlXJowVGZuwjXce79DQCmxoZUQxyktkaySE3LpvUt15x7p42v11X+UeHbB4gY6IEo1kxKD6O4PbiNAfDtqQxW1Lf1jENkcFubysQpRfi1JJbMLWuOJFSuFxKTxnTqyujDVSQLowPYfG9WU6mQ/LXuKqtPLXnq3i2ExSyIroQysLgjhStUhC+ypbG7YKRuidSYWPUfq8D/ABq6QzK6hlIIIuCNxrtSnkZ1nT0P+1ilUy1Z5mtK/tWw7oooqotCiiigPGW4txqCwGsKA78gU94Fj6ip6oTCLYuvCWT1cuPRhQGQbAwwGKxWHO50dO4q+UHwvfwpnHA0kDjdJhjmHEIT0x91ul4tUxtCPmttMNwd2B/vIs37jXKMIdpC9gs2h4dPom/YJR5CvdU3lO2uKkvnijwnBZKvqk4v44M1PkXyhGMwiSE9MdCQfXG8+Is3jUticOXtZ2S2/Ll18wfSsn5MY7+jdo822kE9l13KbkKSeKtdT2G9a/XlYimoyvHQ86PVw9RzjaWlZmRBhw+d0aV3dFDunOuSFN7Eop67HqprgvguJQmBVDWV0Yhcx+cpIJLAbr3A309xWxk52OZCsTIzFiFFpFcdNX3XuQrX4qKaQ4DDpMknPFubziNFEZCh96/FJmK6aAk+NhbOaB9PiJTBfDonOHQByQitqDmy6mxFrDfxG+oLEcop5BBJH8XG6sshOW0c6NZklYo9luGW4A1G/deaXGFZDlRysh0uMvTtr75GhA8x211NjjHbNzMWY6Z5ACT2CwufGgE8Ljc6xYjIyB1CurbwCeiTxAbr4NeudqbHYzR4iInnUYKQzHI0J0kS2oGnT3asi3NqGxqyOYWnTMSVKqhFzlzFQzEgsF1sNQNaXwuGJurySFlNj0stx80jKAdR63oDrD4ApiJZbjI8cSgWsQUMl9fokOPWuFxiRysMy5X6Q1vZtzCw46H8VRH9JBCwnw4DLh5J/fMxVUNrSZhoWvcWJvZuGrrYW0kxUNrxCaMjOIyCgfqZbHVG/wAxvBoBzLBh3zfEl8z5z0G9/KEzAvYA5Ra4paFiirHHEkagWVSyqAOAVAfKup4FnjAbMLMCyg21U6qeIv56VV8Fs+VlWZUnE4jym8cV1ILtGCcQMzAKwRirAmwPaALHhY5QebLhcoutlucvYWPVu3cONR2K2sqhy6YhiFlKZiFD80bPZUNwOsFl1GovUxIG5tGbKsigEi/RvbpLfgd3kaYzQxySiYSyBsmTKgVha+Yg9BiCTa9iL2HCgDZ00ci3jVEkSzWW4DKb2ILKpZGF7Na1+Nqe4sc4gZXdQpLME95gFYZOIOa27W62pDB4JI2vFCwNsozMQoW98qqSci36gAKUkikW7AgA+8FFz9oZt53dWtqAisLhWljikKM0yPGzF1ZCRexC5gNQp1IABK9tTWLZQQwZVccSBcfRP+tK6TCqwuWZweLG3kth6UrHh1X3VA7gBQEThsJEcxCyyZmZmRvczNqQQbK3Va97WFqfwRMosiJGN/j3KAL+NKTQG+ZdG9CODf59VKRPcbiD1g/61oDmbDK6FJAGVhZgRoR16GqhJs7E7NYthg0+FJu0JN5I+JQn3h2b/U1dKaY/asMIvLIkY+swF+4dfhV1Kcl+KV09X9rKasIv8m7NaxvsTlFBilzROCetTow7x/GpOst5U8odnu+fDiUYjqlivGCerNm1byv21Pcjtv7QlAE0BZP602Q+IO/0rRVwjjDrFmWx5n/vv5GajjFKfVvO9sc6/wA5rzLpRXl+z9KKwm89qHK2mlHEo3mgX+Q1MVE4wWxH2ov2Mf8A+lAZl7RIub2jDJuB5pr9qyEH8tqQ5b4IgZtxRvINofJ1/PUt7XMJdIH+2h8QCP0NL7egE0Ub9U8SG/8AaoCD4Sha9NVMhUqnozzHTy5Vqe2zQ05R4AYzCxTKBmkQMLdUoFnTubKR3ovGrV7N+U/wrDBHN5obK197L81vIWPaDxqt+zqQT4SfCvcGJsy8Qrb7dquubvNREuJk2fjVxKjTMUnQWsb6tbscDOO0Vxwu5Yd6neP16nYzso4ha1aX36GyS4ZGILKpI3EgG3nUBtPGYiOURCSJOeMoSy/JRrFpMcxsxWQqCu45xuqeweLSWNZEIZHUMpHWCLikNoYJHKloElK3ylghy7r2Lai/YOqvNPS0kNsnaQllxGHabPldVjzZedDKgZ26IHQDWsTrcN1WpztjBNNA5SNDiBG0N2toHK85a+liAGF99hTyXFlVLNJFEi+8b5rdViSQBwpJVVgJVlMiHRirACw0v0Lbjof/ABQEbithSvEgvHAY1yxsXeR0IUKsufogvluCpBv9KxIMxNjEDBlYMRowXW6+HA6+fGmu1ZRB0lw4kAUszswFrFQFFwxZ2voNBodRTU8pJCzmNUaNI1kCa848ZHxhVgcoZGBBSx1A1F6AdybPieXnhHKXIUEh5I1IW5W651BGp3g76eCNgSwjjQkAFibmwuQDYbhc9fWa6wsoFrG6OM0Z7CL28tR/4qI/ol1kKKrmJwI3BY2K2JMmfPmL30OlyD40BIyxOpzl7BrZ8igW4N0s3ieHdTn4EDvZ2+8R6LYUlszBtEpjNiim0fEIdyn7OoHZal8PGV6O9fmnh9Xw6qA8TBRjUIt+NrnzNcyjIcw90++OH1h/H/xTmigPAa9qNxu38Lh9JJo0t80sL+CjX0qt7Q9q+ET5JZJT1WGRfEtqPwmroUKlTuxZTUxFKn3pIuKQ5TpuO8dvEf6/8qk1lc/tKx03+7wqg4gGQj7xso8RUFjsVip/94xRIOhUMXH4I+h52rR2Jx8WSjzfAzdtUvCg5clxZrO0eV+DguJJ0uN6qc7eIW5HjVW2j7W4xpBCznddyFHgq3J9KonMwRi5DN2yMsa/hUk/mqUGy8TLGRh0Md9QUHN3+/oTfvqUeywds8uS+yMu1zV80d2d/RKjaW2Mb7gaJD9Ec0v4jd/Wn2z/AGVsxz4mYkneF1J72bfVl5E7eOKwql7c6nQlHWGXS5HVffbvqwVyeLqQbhBKO5fJ2ng6c0pzblv+iI2VyTwuH+TiW/0j0m8zUvaiisUpOTvJ3N0YqKtFWCiiiokgqL2sLSQtxLp5rn/6dSlR23BZEb6Msf5m5v8ARzQFR9puGzYHN9CRG87p/NTfZsfP7IgO4qrxd2VmCHwyg+NT3K7DZ8DiF32iZvFOmPVagvZkTLs+eLeVlJUcLopH5lbzravywu6XuYX+OKXnH2ZA8mdofB9qRvuTErY8AXNiP+ctWzlrsIEM1rrls4G8pe9x9ZDqKo3KfCkBiuhikEikaEJIdbd0gH4q1jZuMGLwkUwtdkBI39K1nXzBHhXKzcoQqrToe9aDtFKM50no0rc9JSPZxyhOGmOBmPRY3gbqudbA/RfeO243mtQrH+VfJ4hsqaG5aBr21vcx36tdVPG3E1c+QXLMYqEpKQs8QtJfTMN2f+BHUe8VyqlVj1sdP7b9vqdpPqpdVLR+u7Z6HEnJ5Vn5tMPIIViSNWjMYJbnBIJHZ3BJjKgjRjctvvrJ7C2VNHLK8lrSqpYZla8guGYBUUAFco3XNtadYrlPg49HxMKngZEv5XvUNivahs9L2lZyOpI39CwAPnVEaVSWiLL5VqcdMkWE4G65CWsCCpVirC24XBvpu4Eb6TTYcAXKYwwzM5L9Ilm943PGqPjPbNEPksO7fbZUH5c1RMvtR2hN8jEij6qPI3mTb0rRHBVnnatvM8sdRWh33GtGJbAWFhaw3WtutwrnEYtIxd3VBxZgB61i2K2ltWX5Wd0B4yJD+VCCfKo3+i0ZjzmJDP1hQ7nt1bL/ABqXZqce/UXpnI9qqS7lN+uY13G+0HARb51Y8Iwz+qgj1qAxvtihHyUEj9rlUHfpmNUiHA4cfNkc6izMF1HYgv60pC7hTzeHSMgqA2UGzML2LybmA1IvXb4WGpy5C2LnrUeZNze0naE/yESoOKozkfebo+lRGMmx03y+JKg6ZWl0P93FcelScGwsTPEsrMAtg1ixJt87ojTdens/IQZkN+c+kbhBYG6gE5iLneRwp2xR8OCXMdjcvEm3yKph9m4f6byWPzQEXzOYn0p3BF0bwwLpvJUva28ktcC1uoCrls7k/h4XJsh0IC9Jz71wSGJsQNNO3uEjoc0fNllbUAgKLaX0NtL6+NUTxVafek/b2LoYWjT7sV7+5SINl4qV1WXoA5bBjcjMCbhR1AqRu0/Sew/IyNGBkdmDaG3RF+ridd2/hVjw+BksAkaoBusL79/AU5/oN2HTc+Fh+g/jWc0lawuwI4hKFiSMMMqsxBuBpe5u12ubnu4VPJMDuv32NvOnuC2Sg3+8ND/nffY799SMeHVdwH8aAoW0Y5MDiRjY1JhkIXEL1amwcePr31fcNiFkQOhBVhcEdYongV1ZWAZWBBB1BB0INUnD4l9lTiKQlsHKfinJuYz1q3Z28NeNtSXXRsu8ua+1zW4yt9TK77r5P6fJ7y9UVyjggEG4O4jdXVZTUFFFFAFMdtj/AOnkPWqFh3r0h6in1cTR5lZTuII8xagI2SMOrL1MpHgRaqF7HZisuJiO/Kht2qzKf3CrxsuQtFGTvKLfvsL+tUHkr8Rt2WP6ZmUePxo9Frbh/wAqVSPlfgYsR+NWnPztxF+WUMceICswAfNGRcXySe6bcA3XT32R7UOSbCObNExZR2E5XA7nH56muXGzOcjuB7ylfEdJfW9Z5sza3wbHwYkmySi0vDXoSX7mAeo4f84Spbc63o7iPwlGr6PczSuVGyBJGy236ra1w/j/AKsTWVbS2SsjkyExSA2cZQ2Yj53vCzceO/rNbnPFnUjy76zblVsKGTEWaGRnkC53CuwRVNrJl0EjWtcnTeeoVRTqypu8WaKlKNVZM0Us7JgXTO7NYkL0Evb8VLDBwKt1hMh0sC7Em+7RMoq+ycmIBLDKkSJYtzmfflKEAa3uQ1tL8aeRGPI8aEjeFaIagNuIIBAIJI14VbLFVpaZMqjhKMdEUZ9hxMVZo4EjCMVZxEGXQfNYgFjchbX31L4bYWNcRmU5MwsQznQ2uOiL23HSrNh9ijmxHzbyKMthI4AGW9iFTdv4a05i2eSrJEYlydIolrhgb666EkdYqhyctLL1FR0IqWP5CnMl80mb3igQZQDeyl2ADEnfwHdUlDyPiSVXYKFBJ6UjXKke6U0UHNqWG/L21a/6KJjz3Z+jcKGtfs0sBUfhiGKqiojmRkLe+NIy6kXCmzWOp+ibcaiSEsIsMbsI0FmAIyJ1jQ62+zSuCwBQ/Fo12JPTkY6k3JCgkXv41L4Rg8MM2QA9EsN/vCzWv1X18K821s9nZSiEsMpDXSwKtmUMG1C31JTU2tQDXD7Pd8yh1GU2ZVAFri9je/Ub+NK4HYakEOblTbW506t5tut1VI4XZ4jkdlsFdVuoHzgWJbxzDypwIrMW4gA+G40AhFsyNer/AF4V1NhgLMqi6nqG8HQj/XCvcXj4oheSREHFmCj1qvbQ9pWBivZzKeEak/mNl9ashSnPupsrnVhT7zSLTRWbYn2pzyXGGw2n0nJbzC2C/iqB2hyoxstxLiubH0It/wDhfxatHY5R8RqO9/CM3bIy8OLluWbizWsdtOCDpSyJHfTpMAT3AnWq1tH2pYRNIg8x7BlXzbXyBrMl5r3rPITvLnKCe1V1/NU37NdoltpNG4TJkcKoRbZiFdTe18wVJN56zUlHDxu88rei+zjliZW0Rv6v4RO/7RbWxmkEPMIfnW18Xk/ULS+C9mbyNnxk7SNwBJPcWbW3dWgWoqLxclmppR3aeJ1YOLz1G5b9HDQNtn7PSGMRxiyqLAXJ/WnNFFY2752bErZkFFFFDoUUUUBB7M0Vh9GSVfASNl/LaqBt88xt2GT6bQk9zfFE+hrQYARNOP8AiKw7jEn8was/9rcRSbDTLo2RhftRgy+shrbgs9TJ2poxY7NTytjTNL25FeB9CSBcAC5uOArGdt4Yssy5GXIRMmbLcq3RkFgTYXyn7tbjBKHVWG5gCO4i9ZVy42YYcSk12ZFlEbJYZRDKCrbt/vDU1mpTdOalsNNWCqQcdpdfZ9tv4TgYyTd4/i343XcT2lcp8TTzb0KqA5LakLlW+ZmYgKBa2pPaBWeezHHnDY6XCudJLgfbS5BHemY+ArVMdG7RsI2CuRZWIuAeNqtxVNQqO2h516lWFqOdNX0rM/QqxmjC3ERDibmXMgzZCVzA9AsXvdQADvOtqk9mSq8aTFVDAlJBrp0rahtVINjY7sxpTC8n7RqjvfKwdSgKEPrdiSWLMbm5O+ngWHDoQzKqklmLsNSd5Ysdb1mNN7ERjwoxSgNJmDLISokIVbWEaKgtZjcknqJ7LKbK2O6TIbMEiSSME5OkpYFfdJLbrkm3de5pPHe0TZ8WhnDnhGGf1UZfWq9jPbJEPkYHY/XZU9FzVohhas9EX7e5nniqMNMkX2PCAIUJOU5hoSCAeq41BF94pJNkRWYMOczWzF+kTl93fw18zxrMsT7Qdpyg83GsS9TZP5pTlPlUHjMfipb8/jDbrUOzD8MfQ9at7Jk+JNLmVdryvDg3yNlxu3MLALSTRRgCwUsoPcF31Xsf7VcEnuc5KfqrYeb29L1lMKQW6Cyytw0QeQzH1qShwz26MKRnqzBS3+IW9KWw0NLcuQvip6Eo8yzz+1XEy3GHwwHaS0nnlCgedQuP5TbQk+VxQiBNsqsFP+CC3maSGxJp1Gd3IvuFyLjq6ZA38KeJyYjSxcgdrsT+mXXxNO0xj4dNLfn9x2WUvEqN7sxANFFmJdpJW330W/icxPpS0GHmZbxwrH9Zlv3dKQkeIAq0jZSRlWGmuU2AXQ7tRr71uupGDZwJ6KZjxsWPmbmqp4qtPTJ+3sWQwtGGiK9/cqD7KmfKXkvbfqz2vppbojXtp3BySXXNmNzrmYKPJcx9aui8n5nBBWwItqQPTfTzBcmGKjnHF9xyjrGh1P8AlWc0lWwWxIox7iHhoTb8RNMcI/NbXjNtGETeJYwftkNaVByfhXeC32j/AAGlVXl7huamw0kagdCZdBbpBQ6bvrCrqKu2vJ8lf4Kazsk/Nc3b5L5RXMbggEbiLiuqpLgooooAooooAooooCInW2Kb60Keau4P71qo+1nDZsJG/wBCYA9zI38QKuG01tPC3FZE8TkceiGoXl9hs+zpx9EK/wCF1J9L1fhpZNWL8zPiY5VKS8iV5GYrnMBhm3/FKD3qMp9RUVy4wMjqTZFQqVLFiTuzAkWAFjfrpP2TYrPs8L/VyuvmQ/8APVk23sxZ4WRhcbwLmxI1F7bxfqOlRrxyakl5kqEsqnF+RiOJxrRvhsYmpGXMd13jtvP1ky+tWaf2nbQl+Qw6oOOV3/MbKPEVBSbPxUIMcdwMxYEC4tcgdIe6bdtJDZcxW7vnIOYksz2113XAAHE1esTHJSlC7W0oeGllScZ2Tz5hxjeUG0ZNJsYI7ncHVT5YcE+dQ80cObpyyytpuXfc7w7nUDr0qfHJMNq4vbrbKoA/N/CnkGzIAoKkOL2+LXnNfHMB5CnbKi7tluR3sdN9673sr0MEWayQZzvuzO58kyj0p1FhcTmOVkiXToqqq3b8n0te2rDHFGyxyBTlzWs/Akru3WvY1JYnZ02UFAyKN+VQCTuULmFtTVE61Sfek2Xwo04d2KRWIuTTMxZi5JAvfTdfrYk9f0aeYfk8ivYgarmF7tu0O+w4dVS55NYhsrM63CIejme7qxuqlCFUncSatH+yyAoxLMQdRcAWIsd2vA7+qqi0pVokbLlci4W4sFzEZgMqkX07LU52MWlOVIt6hhk1HAhjYAMNLjtq7/0EgkDLZco06IJB6yC19baU9iwqqSRe/aSbC97C+4XoCpYfkxKecVrID0hY9KzDW1txuD19de4LkYL3YlgGJykc2CGWzKAc1gLDvuauNuuozH8p8JDcSTxqR83MC34VufSpRi5OyRGUlHO2GD5PxJEqZQSFAuelqBv6VSarYVSMf7WcIvySySnjYIvm2vpUBN7UMbOcuHhVexVeVx/D8taoYGtLPa2/MZJ46hHNe+7OavemGP29hoPlZo0PAsM3gu81kmNxG0Jf94xPNj6LShf8KLXzWo4bPwy75JJD9RQg/E9z+Wp9mow8SovTOQ7TWn4dN+uY0nHe1TBp8nzkp+quUeb2PpVV2ry1kx8kKrBZY5lfolnewuDewFhYnq6qg48ZGGyxQJmO4ENPIe5TofBKm8Hyd2lisqlZIoza7PaIKpOpEWhzAXIBWuqth6fci2/N/Rx0cRU8SaS2JfZpfJyS+FhublUCMeLJ0G9VNSVIYHBJDGkUYyoihVHAAWFL1556IUUUUAUUUUAUUUUBGbcW3Mt9GZfzhov1kFI7VwnO4eaP6cUi+JQgetL8ogPg0jH5mWT/AJbLJ/LSsZ18a6nZ3ONXVigexbGXTER8DG4+8GU/sXzrSJ0uN5HauhrKvZt8RtTEQbhaVQP7OUW/LetZrXjV/wCza12fIyYJ/wDilsuuZmm0UCTMBAxujSpcl2ygX1BuV32pxsvZ+IlsrrZZEut1CAj51ukTbUbwKusOzmDs5kvmOoyru6lJN9B2WpbD4FEN1FtLDUmw4C50HYKxmwrOG5KF4bSsDYWKqCSSp3XNt5FONmcl1CyF0bPICSWYWBtYAKnUBx1qxnKoJ0Avck6CoTaHLrAw+9iEJ4JeQ3+5e3jUowlLNFXISnGGeTsSGG2TGkQjVVWyBbgDqFr+lO5IVYWYBu8XF/Gs/wAf7Y4RcQwO54uVQd+mY/pUDL7SNpYklYEC9kUZdh3ls36CtccDWedq28yyx1GOZO+42AWA6gB5VD7Q5YYKG/OYiO4+apzt+FLmsnxmycfNf4VME67TTfpGmYj8NJx7Bwqe/LJKeEaCNfxSXP5Kn2ehDv1OBDtFefh0+Jd9oe1/DrcQxSSHixEanx1PpUDN7TNoYglcPEF7I0aRx4m4/LUYcTh4vcw8S9spMrfnOW/3afxQY/ECyJMybrW5qO3YGyqR3Xp12Hh3IX3/AEOpxM+/O277GOOw+Pmv8JxGQHesk1v8KO5/LTNdlYVPelklPCNBGv45Ln8lWrBezTEN8rLFEL7lzSsR2+6FPi1WDBezfBp8oZJj9Z8o/DHluO+9RljqtrRsl5IlHAUr3ldvzZnHw+FCBHBEGOgz5pnJ7A3RJ7lqVg2TtLEgARyhD9K0Mf4Dl07lNapgNmwQC0MUcY68iKt++w1p3zlZZ1JT7zbNcKcId1JGbYD2UzGxmmjjHWsalz4O2UA/dNWPAezbBR2zK8x4yMSD3otlPlVm5yvc9VkxLB4CKJcsUaRrwRQo8gKXrnNXt6A9oovRQBRRRQBRRRQBRRRQCGOw/OROh+cjL5gj+NMNmT54Y3+kit5qDUtUJsX5IL9B5E8EkZB6LQFAkkGH5Q5iQqs9ySQBaSHrPUMx9Ku20PaJs+LQzq54RgyeqjKPE1UvaHyWfEYtZFkhReaUMXexuGbcqgseiR1VCRckMKnyk8kp4RIEH4pLn8tenLqKkYyqSz2tZHlx7RTlKNOOa97sse0PbMg+Rw7N2yMF9FvfzFQEvtC2pijlhBGu6GIsfEkMR3i1OI4cLFrHhoh9aUtMe/pnIPw15NyidxlEjMPoxiyeSAKPGq+voQ7kL7/5lnUYiffnbcRk/J3HTG+JlCdfx89z4ICzj8NKRcmsKnvzSS9kaCNfxSXP5RSql23KFH1jc+S3/WlosIp992PYtkH8W/NXJY6q1ZWW4lHAUlnln3nIOGiF0w8S/WlJlPfZzkH4aX+HYqYWTnXW2gQZI/D3Y/WnmEWJDdI1B+kRmb8TXPrUiu0GNZJTlPvO5rjCEO6kiKw3JKdveMcQ7SXbxVbD8xqWw3IvDj5R5JOzNza+GSzfmpaPEMacxk1AmPcBgsPDrFDGh62CjMe9t58TT74ZUYimnCRmgHgxNdCakEipdIaA7WWlA1eLDSqxUB4DSgr1Y67CUByorsV7avaA8Ar2iigCiiigCiiigCuHlArukJoL0BHbQ28sYNVWPlvHGk39YZmyrYnRlRsxA6szN4g1aMVsMPv1qOk5HxnqoCg4nbjMSQjMSblmNr9ulz+lNWnmbry/ZFvU3/hWijkcnClF5JIOoV0GargSTcjMeLXb9d1PY8G56jWiJyaQdQpwmwVHUKXBnsWy3PVT6HYjcKvSbIHCll2aOFcBToNiGn0OyLVaFwQpQYYUBARbM7Kcx7PqYEQrsIKAjEwNLrg6e2ooBuuGpQQilKKA5CV7avaKAKKKKAKKKKAKKKKAKKKKAKKKKAKKKKAK8NFFABooooAFFFFAe0UUUAUUUUAUUUUAUUUUAUUUUAUUUUAUUUUAUUUUAUUUUAUUUUAUUUUB/9k=">
            <a:hlinkClick r:id="rId2"/>
          </p:cNvPr>
          <p:cNvSpPr>
            <a:spLocks noChangeAspect="1" noChangeArrowheads="1"/>
          </p:cNvSpPr>
          <p:nvPr/>
        </p:nvSpPr>
        <p:spPr bwMode="auto">
          <a:xfrm>
            <a:off x="206375" y="-16383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6" name="AutoShape 8" descr="data:image/jpeg;base64,/9j/4AAQSkZJRgABAQAAAQABAAD/2wCEAAkGBhISERUUExQWFRUWFRgYFxcYFxQYFhsYHBYYGBkaGBgXGyYgGBkjGRcYHy8gIycpLCwtGB4xNTAqNSYrLCkBCQoKDgwOGg8PGiwlHyQqNS0pNSwzNSw2NC0qKSwsKiwsLCopKS8sLCw1LCwvLC0sLCwsKSwsLCwsLCwsLCkpLP/AABEIAOEA4QMBIgACEQEDEQH/xAAbAAABBQEBAAAAAAAAAAAAAAAAAwQFBgcCAf/EAE0QAAIBAgMDCQIMAgcHAwUAAAECAwARBBIhBTFRBhMiQWFxgZGhBzIUIzNCUmJygpKisbLBwhVTc4Oj0fAWNGOTw9LhQ+LxJESEs9P/xAAaAQEAAwEBAQAAAAAAAAAAAAAAAgMEAQUG/8QAMREAAgECAQgKAwEBAQAAAAAAAAECAxEEEiExQVFxkaEFExQyM2GBscHRIkLw4VIj/9oADAMBAAIRAxEAPwDcaKh9vcpUwoJdWIABNuq5tVZk9r+HG6KQ+X8TVsKNSorxVyqpWp03aTsX6is5k9sMfVC/iF/76bSe189UZHgP+41asHXf6lXbKH/SNPorJZvazKdwI8Yh+qGm49pWJfcrnucfyRip9hr/APPNfZDt9D/rk/o2KiscPKfHv7sOIPc2KPopFc8/tJ//ALVz9pJz+96diqa7L1HbaepN+jNieVRvIHeRTaTbEC+9NGO90H8ayN8Fj+uCJPtCBf3tSITFjRp8NH/e4MeiXNSWBk/3jxIvHRX6y4f6a0/KnCD/ANeM9zZv23pF+WGFHz2P2Ypm/RKymbnR720IR9mSY+kUZpMiIjpbQZvsx4hv35asXR71y4JsrfSCvbJ4tL5NVflnCNyTH+7K/vIppJ7QIh/6Mg+0+HX/AKprLQmCHvS4l+0RRr+6U17zuBG6PEP9qSJR+WM/rVq6NW18Le7KX0m9i439kaNN7SVG5IvvYgfyRtTR/ah2RDuMz/8ATX9aow2hhRuwg+9PKf25a9TbSj3cLhh3pI5/O5q2PRsNaly/0ql0nPU48H/ha5falJfQp4Qt+rTj9KbP7TJ2NlLE8FWMfqr1Xl2/MDdBCn2MPhwfPJf1rp+UWLbfPKOxWKDySwq9dHUl+vN/RQ+kqj/bkvlliHKraT+7FOfuG3mka/rXEm0NqneCn2pSn75RVYlxUr+/I7fadj+prhYhwqxYOmtEY8G/kqljqj/aXFL4LFzuNc2bFwKSbWMqMb/dDGrp7O8UzYd1c3dJnVu/SsuC23b+qtG5DTgYrGINzMkw++M38ay46jGNJ2S25lbWl8mvAV5Sq529md31N/BdaKKK8E98KKKKAKKKKAKKKKAp3KqDnoZPrswHdlKL6hTWa8n5UXDYlzDFI8fNMvOKW6DOUfQEbiyHzrUsetsM31Bf/lt/7azTZGGy46fDjdNHPEvcyGSM+ap516eBl+M47nw0nmY6P5wkvNcdA0PKY9WGwg//AB0P7r1wvKicHoiFPs4bCj/p1E0V7XVQ2HhOtU2k0OWWM6prd0cK/tQUnJysxp34mbwdh+lqjBEeFdjCnsp1MNUVwOOvU1yfEXk25iW34iY98sh/jTaTEM3vMzd5J/WllwXbSi4Ne2rFBLQiDqN6WMctdBakVw68BSqxjhU7EMojVjPClFwzfRNSYFdAUOEeuBbh60quzzxHrT4CuqZQyRouz+30pRdnjiacqRxp3Fs6Zvdikbujc/oKg520slGCegYLgF7a7XBLw9alDsScasmUfXeNP3sK4OEUe9Phh/fK3/6w1V9anoZb1MtcRkuFXh+tdjDrwpyhw17fCQx4RxTOfC6qDTyLAhtFhxsnaIAi/iZj+lRlVtpv7e5ONFvRbl8EaMOvD9asvJSYJj4wN0uEA8Y2Mf6R0lh+T853YF7dRlxKD8sagjzonwWIwuIwksywoglMYWIyG2fXpFyb9dZK1SNSLhfPZ609V9TZsoUp0pKbWa61PbbWkaTRRRXz59EFFFFAFFFFAFFFFAQUkIJlTizD8QzfzVkW0pzDiYJ7G6EX4loZMh81VfOtjxAtM44hW8wV/krKOWmFtLiV+hKky/YlXI1v7xR51uwLtUs9Zhx0b07rVn4Edt/Z4ixUyAaByV+y3SX8rCmYWrRs3CzYuKOQbO58hFj534QUDc2MgJW4N7KBv6qkoeSuMPu7Owif2kjv+kpr2liowWTLStOdfZ4jwc5yco6HozP6KPXorQk5HbRO5NnRdoiDEd2aNv1p/FyO2h17QCf2cCL5ZctRfSFNbOL+EyS6OqPbw+2jOsPs2Z/cikb7KOf0FP05L4s68y6j6+VP3kVd5uQVlzYjaOKK9ZMuVfzE03/2K2Sp6bPI2m+RyTfr6AF6ol0lHU+V/lF0ejJa/e3wyof0Ey+/Nh4/tTx38kJrk4fDL7+MhH2Emk9coHrWj7J5NbMe/NYdGygXLKzDUkCxe9/dPpxFSj4GOADmsNHbryKqkdd7KuvX/o1TLpLZfkvsuj0Wtdub9rGUwQYdvcOLnHGLDADzaQn0p/BsR29zAYpx/wAWVIvTmwfWtE+G4o7oAN+9hxI11Gm43F+upDCmTL8blDfVvYDvO+qX0jN6uf1Yvj0bBa+X3czuHkriz7uCw8f9rNLJ6K9vSn8HIzG/SwcP9nAHPnIKsg2TiD72Kb7qKtu7q8weuuhyfBtnlla1tC2htbeDfgNN1UyxtR7Pf3bL44Gkv63skQy8j5wpMu0JAP8AhpHCB4ikZOS2B3TYqea9/fnLXtv90VaiUTm4bEhlKi+vuruJOpJFz4GuTh8OjKpWNWe4UWUFrC5AHXYC/hVTxNXbbdZexd2ensvvz+5X9l8ltlMxWOFXIFzm5w8N+Y9o0/yqSm2RBDbmsHGxP0UjFrEDeR238DU0qgbhamEW0MuHaR7kxiTNYC55ssDYbrnL61XKtUlpk+JJUacdEVwDZ+IlY2MAiS2/MpN9NMoHfr2ddKYyOZmHNuqrbW4u1+zq/wDiudk7VWdSwFiDYrmUkXAIvbdcGuo+jOw+mgYd6nK3oUqstG52XMT0sQ2/cqqulxoPLX+FMeWuzy2AkAJLRBZAx33jsSe/KDXOwOUUkspjlFmPOdEBQUMb5SGGa4UgqVJHS36XAqxSRhgQdQRYjsO+p055ElLYyFSGXBx2oa7HxwmgjkHz0U+mvrTyqtyDkMaTYVj0sPKyi+8oSSh8RVprtWGRNxXpu1HKU8uCk/56woooqssCiiigCiiigIvaAtMv1oz+Vh/3ms55fQhcdCTuxELwMe8jL5OynwrSdrixiP1yvgUY/qorP/azERBDKN6Six7wT+qitGG8RL+0GfE+G2Lex3adufwzaFTzijr6kceBC+daXWJ4faAwe1IsQDaKWzHhkkAD37ic/lW1irMZH81NaJK/2VYOX4Om/wBXb6IlthyNo2Iltru0JHA7wfLrNOMFshY3z5nZiCLs19+Xq+6PXibv6Kxm0azCKbPE6hrZSysLgg6qdd4uvmK6TARLujQfdXu4U2xfQnjfqe8Td/vIT4hl+/TPlfshpoGZC5kiHORIpsrSIQ6XHzjdbC+mt99iAJ0CmuzsSzqc1syu6m27RiAfFbHxpZJhlDHo3ANjpbTcaiItrQxzyjnFIcK/ROY5wMjCy31sEPnQHcm3mWdI2hIWSUxI2YZiQhcvkt8noRmvw0qQ2hhucidPpIy+YsKg8TAkmI59fhZYIEAVciZc2Y2Migi5tex1sOFSvwqc+7CF+3IB6IG/WgOHxZfCc5mKXjDFlXMwsLtZbG50I3HuNNuSm0XlicOwdo5GXOpDIymzrkcABwqsELWHSVtK82dFODJHnjTI5NghY2fpixLAWuSN3za9aSMNIr4trwqryC8caorZrElVFvdPX+ooB5tgWVH/AKuRW8CcjflZqitu7OzTpN8IjjMZTKHC9EBjzmVi2mZGI3dS8Kc4DCYbFQCRMzq4IBdpCQblTo5NiCDSb4jmcIJIsOHkAsVUKvSW+e54Aq3aTYddASJ21D1MW+wjv+0GmeHxpzyosUrBiHt0UIDLlPvsCOkrHSk59szc7CU5topmQRqAxkZCuZ5M2ayKoINrG+692FSU4yzRt1MGQ/uX9rD71AMsDgpIyzKgBYKGeWZneyg5QbKdBc9fWb3rrGxzApIXQWYDoobgPZd7NqL5Tu6qZS7KdZZlYPOkyc6ucjKssbiyXtlUFTHZSLHm2JvrS2wMG64eSGVSkYZljL5A5RgGJYISqkOzgBbCyrYCgFYJo3lki+EOzxhS4GVQAb/ORRqLai9xcca65N7SjmRzGJFs9iJGZmIsGRxmJ6LIVYd/EGmzCCRonaRQ6rJHIosc6sLOpA1sXVWB7O2u8BgMPFIZIIZMxQITlYAqDcayka9V77gOAoCP2ufgu0YcRujxA5mTgHHuE940+6attRnKDZAxWGeI6FhdT9Fxqp07d/jTTkdtozwZZNJojzcqneGXS577frWif501LWsz+H8eiM0PwqOGp518r59WT1FFFZzSFFFFAFFFFAMdsj4sH6LofzgH0Jqpe0TC59ny23rlbyYX9L1cNqpeCQDfka3eBcetQu2sPzuFlUfOia3iptVlKWTNPzK6scqDXkZJIeewUX0kQ2/u2yuL/wBmY2+4a1r2e7d+FYJCTd4/i371AsfFSD33rINiylcNIRqYJ0ktxVwY2B7DYVY+QW1Rg8fzV/icSFyE9usR9Sh7T2V6tell03HWm2vlcLHlUKmTUjLU0k/h8U0a7iS+X4vKW+sSB6CmbribXMkKDrORzbxLipGmW2dnCeB4yL3AIF7dJSGT8wB668Y9kazbNkmj1xFwbEZEQLcG6m+p0YA6HqrzA4ASxhnkmJ3MOcZbMDZh0Mu4gio7klFPG7K0bBHXnZCyBMs5yqyIFOVkIGa6jeDcktUzmEUxuQEl110AdRr5qAfunjQEIMfhFlIaAZVnEBkcq5EhAK5gxLBWzAA9o3DWpvaMIjCyKAOaa5sAOgdH3cAc33RURt7ZmExLEmVAWTI2VY3ky3v0XCl1bqvfw66mW2krAgRyOD9QgH8dhQDXlK+JWMSQEWj+MdbXaRVsebXqGYZte7jcQeKx7pMZld25ySB4LM5jkgkCRyRBb5cy9KQWF9Qd16ndn4mYLzYi1To9NwDl+ZfKGuctr9oNOBHMBbNFGoG4KWsBwJIAHhQHuIGSdH6nHNt36sh/cPvCkpdlAYhZlCquV1lFgM2YqysdNWDKd/U5puFjxAdUxXOMoBsjR2U3OUkIL+8vHqpWHCQmLnDEXYKSVN5GzDQqM533BFAJ7OeGBphzyMskpkVF1KlgM46JN7vmbcPervDY7K7qscjBznUZcu+wf3yNL2P3qjpeU0ixxmLDjMyyAxAktz0fvQjKNNzfGWtoNNRUvJilkjjxEZzAdK460OjjwGtuKigGL7AR1jX4NHljUqnOOTlUkErZQbjQaX6hTzFYOdkPTQEWKhUI1XVdWY9Y4U22pgZmlVlkkMUqtC6oQvNqyG0qWF84cWv1BuzVPk5gJ4pZA4tFlWwsoXOCQWRRI5AZcpN7a9V70A4myBEdnnk5wgKFJBJIJAtHlA0B30wXa+EuSIsyKiO0jC5VWZkzEP0rKyEMfm+dSsrIokiZ8gYEqwIDAPe+Un5wa5HeKYw7Iw/NrHlklCrkXokWSwBQFAoyEAXXcba0BJhBHJpYLJppuDgaeai33RxqIhxU/OvA8rk82oZ1hNhKxv8AFZVICBetybEjU2NS02d1KiPKOosyi1txGXNqCAfCkWxkgRmdlXJowVGZuwjXce79DQCmxoZUQxyktkaySE3LpvUt15x7p42v11X+UeHbB4gY6IEo1kxKD6O4PbiNAfDtqQxW1Lf1jENkcFubysQpRfi1JJbMLWuOJFSuFxKTxnTqyujDVSQLowPYfG9WU6mQ/LXuKqtPLXnq3i2ExSyIroQysLgjhStUhC+ypbG7YKRuidSYWPUfq8D/ABq6QzK6hlIIIuCNxrtSnkZ1nT0P+1ilUy1Z5mtK/tWw7oooqotCiiigPGW4txqCwGsKA78gU94Fj6ip6oTCLYuvCWT1cuPRhQGQbAwwGKxWHO50dO4q+UHwvfwpnHA0kDjdJhjmHEIT0x91ul4tUxtCPmttMNwd2B/vIs37jXKMIdpC9gs2h4dPom/YJR5CvdU3lO2uKkvnijwnBZKvqk4v44M1PkXyhGMwiSE9MdCQfXG8+Is3jUticOXtZ2S2/Ll18wfSsn5MY7+jdo822kE9l13KbkKSeKtdT2G9a/XlYimoyvHQ86PVw9RzjaWlZmRBhw+d0aV3dFDunOuSFN7Eop67HqprgvguJQmBVDWV0Yhcx+cpIJLAbr3A309xWxk52OZCsTIzFiFFpFcdNX3XuQrX4qKaQ4DDpMknPFubziNFEZCh96/FJmK6aAk+NhbOaB9PiJTBfDonOHQByQitqDmy6mxFrDfxG+oLEcop5BBJH8XG6sshOW0c6NZklYo9luGW4A1G/deaXGFZDlRysh0uMvTtr75GhA8x211NjjHbNzMWY6Z5ACT2CwufGgE8Ljc6xYjIyB1CurbwCeiTxAbr4NeudqbHYzR4iInnUYKQzHI0J0kS2oGnT3asi3NqGxqyOYWnTMSVKqhFzlzFQzEgsF1sNQNaXwuGJurySFlNj0stx80jKAdR63oDrD4ApiJZbjI8cSgWsQUMl9fokOPWuFxiRysMy5X6Q1vZtzCw46H8VRH9JBCwnw4DLh5J/fMxVUNrSZhoWvcWJvZuGrrYW0kxUNrxCaMjOIyCgfqZbHVG/wAxvBoBzLBh3zfEl8z5z0G9/KEzAvYA5Ra4paFiirHHEkagWVSyqAOAVAfKup4FnjAbMLMCyg21U6qeIv56VV8Fs+VlWZUnE4jym8cV1ILtGCcQMzAKwRirAmwPaALHhY5QebLhcoutlucvYWPVu3cONR2K2sqhy6YhiFlKZiFD80bPZUNwOsFl1GovUxIG5tGbKsigEi/RvbpLfgd3kaYzQxySiYSyBsmTKgVha+Yg9BiCTa9iL2HCgDZ00ci3jVEkSzWW4DKb2ILKpZGF7Na1+Nqe4sc4gZXdQpLME95gFYZOIOa27W62pDB4JI2vFCwNsozMQoW98qqSci36gAKUkikW7AgA+8FFz9oZt53dWtqAisLhWljikKM0yPGzF1ZCRexC5gNQp1IABK9tTWLZQQwZVccSBcfRP+tK6TCqwuWZweLG3kth6UrHh1X3VA7gBQEThsJEcxCyyZmZmRvczNqQQbK3Va97WFqfwRMosiJGN/j3KAL+NKTQG+ZdG9CODf59VKRPcbiD1g/61oDmbDK6FJAGVhZgRoR16GqhJs7E7NYthg0+FJu0JN5I+JQn3h2b/U1dKaY/asMIvLIkY+swF+4dfhV1Kcl+KV09X9rKasIv8m7NaxvsTlFBilzROCetTow7x/GpOst5U8odnu+fDiUYjqlivGCerNm1byv21Pcjtv7QlAE0BZP602Q+IO/0rRVwjjDrFmWx5n/vv5GajjFKfVvO9sc6/wA5rzLpRXl+z9KKwm89qHK2mlHEo3mgX+Q1MVE4wWxH2ov2Mf8A+lAZl7RIub2jDJuB5pr9qyEH8tqQ5b4IgZtxRvINofJ1/PUt7XMJdIH+2h8QCP0NL7egE0Ub9U8SG/8AaoCD4Sha9NVMhUqnozzHTy5Vqe2zQ05R4AYzCxTKBmkQMLdUoFnTubKR3ovGrV7N+U/wrDBHN5obK197L81vIWPaDxqt+zqQT4SfCvcGJsy8Qrb7dquubvNREuJk2fjVxKjTMUnQWsb6tbscDOO0Vxwu5Yd6neP16nYzso4ha1aX36GyS4ZGILKpI3EgG3nUBtPGYiOURCSJOeMoSy/JRrFpMcxsxWQqCu45xuqeweLSWNZEIZHUMpHWCLikNoYJHKloElK3ylghy7r2Lai/YOqvNPS0kNsnaQllxGHabPldVjzZedDKgZ26IHQDWsTrcN1WpztjBNNA5SNDiBG0N2toHK85a+liAGF99hTyXFlVLNJFEi+8b5rdViSQBwpJVVgJVlMiHRirACw0v0Lbjof/ABQEbithSvEgvHAY1yxsXeR0IUKsufogvluCpBv9KxIMxNjEDBlYMRowXW6+HA6+fGmu1ZRB0lw4kAUszswFrFQFFwxZ2voNBodRTU8pJCzmNUaNI1kCa848ZHxhVgcoZGBBSx1A1F6AdybPieXnhHKXIUEh5I1IW5W651BGp3g76eCNgSwjjQkAFibmwuQDYbhc9fWa6wsoFrG6OM0Z7CL28tR/4qI/ol1kKKrmJwI3BY2K2JMmfPmL30OlyD40BIyxOpzl7BrZ8igW4N0s3ieHdTn4EDvZ2+8R6LYUlszBtEpjNiim0fEIdyn7OoHZal8PGV6O9fmnh9Xw6qA8TBRjUIt+NrnzNcyjIcw90++OH1h/H/xTmigPAa9qNxu38Lh9JJo0t80sL+CjX0qt7Q9q+ET5JZJT1WGRfEtqPwmroUKlTuxZTUxFKn3pIuKQ5TpuO8dvEf6/8qk1lc/tKx03+7wqg4gGQj7xso8RUFjsVip/94xRIOhUMXH4I+h52rR2Jx8WSjzfAzdtUvCg5clxZrO0eV+DguJJ0uN6qc7eIW5HjVW2j7W4xpBCznddyFHgq3J9KonMwRi5DN2yMsa/hUk/mqUGy8TLGRh0Md9QUHN3+/oTfvqUeywds8uS+yMu1zV80d2d/RKjaW2Mb7gaJD9Ec0v4jd/Wn2z/AGVsxz4mYkneF1J72bfVl5E7eOKwql7c6nQlHWGXS5HVffbvqwVyeLqQbhBKO5fJ2ng6c0pzblv+iI2VyTwuH+TiW/0j0m8zUvaiisUpOTvJ3N0YqKtFWCiiiokgqL2sLSQtxLp5rn/6dSlR23BZEb6Msf5m5v8ARzQFR9puGzYHN9CRG87p/NTfZsfP7IgO4qrxd2VmCHwyg+NT3K7DZ8DiF32iZvFOmPVagvZkTLs+eLeVlJUcLopH5lbzravywu6XuYX+OKXnH2ZA8mdofB9qRvuTErY8AXNiP+ctWzlrsIEM1rrls4G8pe9x9ZDqKo3KfCkBiuhikEikaEJIdbd0gH4q1jZuMGLwkUwtdkBI39K1nXzBHhXKzcoQqrToe9aDtFKM50no0rc9JSPZxyhOGmOBmPRY3gbqudbA/RfeO243mtQrH+VfJ4hsqaG5aBr21vcx36tdVPG3E1c+QXLMYqEpKQs8QtJfTMN2f+BHUe8VyqlVj1sdP7b9vqdpPqpdVLR+u7Z6HEnJ5Vn5tMPIIViSNWjMYJbnBIJHZ3BJjKgjRjctvvrJ7C2VNHLK8lrSqpYZla8guGYBUUAFco3XNtadYrlPg49HxMKngZEv5XvUNivahs9L2lZyOpI39CwAPnVEaVSWiLL5VqcdMkWE4G65CWsCCpVirC24XBvpu4Eb6TTYcAXKYwwzM5L9Ilm943PGqPjPbNEPksO7fbZUH5c1RMvtR2hN8jEij6qPI3mTb0rRHBVnnatvM8sdRWh33GtGJbAWFhaw3WtutwrnEYtIxd3VBxZgB61i2K2ltWX5Wd0B4yJD+VCCfKo3+i0ZjzmJDP1hQ7nt1bL/ABqXZqce/UXpnI9qqS7lN+uY13G+0HARb51Y8Iwz+qgj1qAxvtihHyUEj9rlUHfpmNUiHA4cfNkc6izMF1HYgv60pC7hTzeHSMgqA2UGzML2LybmA1IvXb4WGpy5C2LnrUeZNze0naE/yESoOKozkfebo+lRGMmx03y+JKg6ZWl0P93FcelScGwsTPEsrMAtg1ixJt87ojTdens/IQZkN+c+kbhBYG6gE5iLneRwp2xR8OCXMdjcvEm3yKph9m4f6byWPzQEXzOYn0p3BF0bwwLpvJUva28ktcC1uoCrls7k/h4XJsh0IC9Jz71wSGJsQNNO3uEjoc0fNllbUAgKLaX0NtL6+NUTxVafek/b2LoYWjT7sV7+5SINl4qV1WXoA5bBjcjMCbhR1AqRu0/Sew/IyNGBkdmDaG3RF+ridd2/hVjw+BksAkaoBusL79/AU5/oN2HTc+Fh+g/jWc0lawuwI4hKFiSMMMqsxBuBpe5u12ubnu4VPJMDuv32NvOnuC2Sg3+8ND/nffY799SMeHVdwH8aAoW0Y5MDiRjY1JhkIXEL1amwcePr31fcNiFkQOhBVhcEdYongV1ZWAZWBBB1BB0INUnD4l9lTiKQlsHKfinJuYz1q3Z28NeNtSXXRsu8ua+1zW4yt9TK77r5P6fJ7y9UVyjggEG4O4jdXVZTUFFFFAFMdtj/AOnkPWqFh3r0h6in1cTR5lZTuII8xagI2SMOrL1MpHgRaqF7HZisuJiO/Kht2qzKf3CrxsuQtFGTvKLfvsL+tUHkr8Rt2WP6ZmUePxo9Frbh/wAqVSPlfgYsR+NWnPztxF+WUMceICswAfNGRcXySe6bcA3XT32R7UOSbCObNExZR2E5XA7nH56muXGzOcjuB7ylfEdJfW9Z5sza3wbHwYkmySi0vDXoSX7mAeo4f84Spbc63o7iPwlGr6PczSuVGyBJGy236ra1w/j/AKsTWVbS2SsjkyExSA2cZQ2Yj53vCzceO/rNbnPFnUjy76zblVsKGTEWaGRnkC53CuwRVNrJl0EjWtcnTeeoVRTqypu8WaKlKNVZM0Us7JgXTO7NYkL0Evb8VLDBwKt1hMh0sC7Em+7RMoq+ycmIBLDKkSJYtzmfflKEAa3uQ1tL8aeRGPI8aEjeFaIagNuIIBAIJI14VbLFVpaZMqjhKMdEUZ9hxMVZo4EjCMVZxEGXQfNYgFjchbX31L4bYWNcRmU5MwsQznQ2uOiL23HSrNh9ijmxHzbyKMthI4AGW9iFTdv4a05i2eSrJEYlydIolrhgb666EkdYqhyctLL1FR0IqWP5CnMl80mb3igQZQDeyl2ADEnfwHdUlDyPiSVXYKFBJ6UjXKke6U0UHNqWG/L21a/6KJjz3Z+jcKGtfs0sBUfhiGKqiojmRkLe+NIy6kXCmzWOp+ibcaiSEsIsMbsI0FmAIyJ1jQ62+zSuCwBQ/Fo12JPTkY6k3JCgkXv41L4Rg8MM2QA9EsN/vCzWv1X18K821s9nZSiEsMpDXSwKtmUMG1C31JTU2tQDXD7Pd8yh1GU2ZVAFri9je/Ub+NK4HYakEOblTbW506t5tut1VI4XZ4jkdlsFdVuoHzgWJbxzDypwIrMW4gA+G40AhFsyNer/AF4V1NhgLMqi6nqG8HQj/XCvcXj4oheSREHFmCj1qvbQ9pWBivZzKeEak/mNl9ashSnPupsrnVhT7zSLTRWbYn2pzyXGGw2n0nJbzC2C/iqB2hyoxstxLiubH0It/wDhfxatHY5R8RqO9/CM3bIy8OLluWbizWsdtOCDpSyJHfTpMAT3AnWq1tH2pYRNIg8x7BlXzbXyBrMl5r3rPITvLnKCe1V1/NU37NdoltpNG4TJkcKoRbZiFdTe18wVJN56zUlHDxu88rei+zjliZW0Rv6v4RO/7RbWxmkEPMIfnW18Xk/ULS+C9mbyNnxk7SNwBJPcWbW3dWgWoqLxclmppR3aeJ1YOLz1G5b9HDQNtn7PSGMRxiyqLAXJ/WnNFFY2752bErZkFFFFDoUUUUBB7M0Vh9GSVfASNl/LaqBt88xt2GT6bQk9zfFE+hrQYARNOP8AiKw7jEn8was/9rcRSbDTLo2RhftRgy+shrbgs9TJ2poxY7NTytjTNL25FeB9CSBcAC5uOArGdt4Yssy5GXIRMmbLcq3RkFgTYXyn7tbjBKHVWG5gCO4i9ZVy42YYcSk12ZFlEbJYZRDKCrbt/vDU1mpTdOalsNNWCqQcdpdfZ9tv4TgYyTd4/i343XcT2lcp8TTzb0KqA5LakLlW+ZmYgKBa2pPaBWeezHHnDY6XCudJLgfbS5BHemY+ArVMdG7RsI2CuRZWIuAeNqtxVNQqO2h516lWFqOdNX0rM/QqxmjC3ERDibmXMgzZCVzA9AsXvdQADvOtqk9mSq8aTFVDAlJBrp0rahtVINjY7sxpTC8n7RqjvfKwdSgKEPrdiSWLMbm5O+ngWHDoQzKqklmLsNSd5Ysdb1mNN7ERjwoxSgNJmDLISokIVbWEaKgtZjcknqJ7LKbK2O6TIbMEiSSME5OkpYFfdJLbrkm3de5pPHe0TZ8WhnDnhGGf1UZfWq9jPbJEPkYHY/XZU9FzVohhas9EX7e5nniqMNMkX2PCAIUJOU5hoSCAeq41BF94pJNkRWYMOczWzF+kTl93fw18zxrMsT7Qdpyg83GsS9TZP5pTlPlUHjMfipb8/jDbrUOzD8MfQ9at7Jk+JNLmVdryvDg3yNlxu3MLALSTRRgCwUsoPcF31Xsf7VcEnuc5KfqrYeb29L1lMKQW6Cyytw0QeQzH1qShwz26MKRnqzBS3+IW9KWw0NLcuQvip6Eo8yzz+1XEy3GHwwHaS0nnlCgedQuP5TbQk+VxQiBNsqsFP+CC3maSGxJp1Gd3IvuFyLjq6ZA38KeJyYjSxcgdrsT+mXXxNO0xj4dNLfn9x2WUvEqN7sxANFFmJdpJW330W/icxPpS0GHmZbxwrH9Zlv3dKQkeIAq0jZSRlWGmuU2AXQ7tRr71uupGDZwJ6KZjxsWPmbmqp4qtPTJ+3sWQwtGGiK9/cqD7KmfKXkvbfqz2vppbojXtp3BySXXNmNzrmYKPJcx9aui8n5nBBWwItqQPTfTzBcmGKjnHF9xyjrGh1P8AlWc0lWwWxIox7iHhoTb8RNMcI/NbXjNtGETeJYwftkNaVByfhXeC32j/AAGlVXl7huamw0kagdCZdBbpBQ6bvrCrqKu2vJ8lf4Kazsk/Nc3b5L5RXMbggEbiLiuqpLgooooAooooAooooCInW2Kb60Keau4P71qo+1nDZsJG/wBCYA9zI38QKuG01tPC3FZE8TkceiGoXl9hs+zpx9EK/wCF1J9L1fhpZNWL8zPiY5VKS8iV5GYrnMBhm3/FKD3qMp9RUVy4wMjqTZFQqVLFiTuzAkWAFjfrpP2TYrPs8L/VyuvmQ/8APVk23sxZ4WRhcbwLmxI1F7bxfqOlRrxyakl5kqEsqnF+RiOJxrRvhsYmpGXMd13jtvP1ky+tWaf2nbQl+Qw6oOOV3/MbKPEVBSbPxUIMcdwMxYEC4tcgdIe6bdtJDZcxW7vnIOYksz2113XAAHE1esTHJSlC7W0oeGllScZ2Tz5hxjeUG0ZNJsYI7ncHVT5YcE+dQ80cObpyyytpuXfc7w7nUDr0qfHJMNq4vbrbKoA/N/CnkGzIAoKkOL2+LXnNfHMB5CnbKi7tluR3sdN9673sr0MEWayQZzvuzO58kyj0p1FhcTmOVkiXToqqq3b8n0te2rDHFGyxyBTlzWs/Akru3WvY1JYnZ02UFAyKN+VQCTuULmFtTVE61Sfek2Xwo04d2KRWIuTTMxZi5JAvfTdfrYk9f0aeYfk8ivYgarmF7tu0O+w4dVS55NYhsrM63CIejme7qxuqlCFUncSatH+yyAoxLMQdRcAWIsd2vA7+qqi0pVokbLlci4W4sFzEZgMqkX07LU52MWlOVIt6hhk1HAhjYAMNLjtq7/0EgkDLZco06IJB6yC19baU9iwqqSRe/aSbC97C+4XoCpYfkxKecVrID0hY9KzDW1txuD19de4LkYL3YlgGJykc2CGWzKAc1gLDvuauNuuozH8p8JDcSTxqR83MC34VufSpRi5OyRGUlHO2GD5PxJEqZQSFAuelqBv6VSarYVSMf7WcIvySySnjYIvm2vpUBN7UMbOcuHhVexVeVx/D8taoYGtLPa2/MZJ46hHNe+7OavemGP29hoPlZo0PAsM3gu81kmNxG0Jf94xPNj6LShf8KLXzWo4bPwy75JJD9RQg/E9z+Wp9mow8SovTOQ7TWn4dN+uY0nHe1TBp8nzkp+quUeb2PpVV2ry1kx8kKrBZY5lfolnewuDewFhYnq6qg48ZGGyxQJmO4ENPIe5TofBKm8Hyd2lisqlZIoza7PaIKpOpEWhzAXIBWuqth6fci2/N/Rx0cRU8SaS2JfZpfJyS+FhublUCMeLJ0G9VNSVIYHBJDGkUYyoihVHAAWFL1556IUUUUAUUUUAUUUUBGbcW3Mt9GZfzhov1kFI7VwnO4eaP6cUi+JQgetL8ogPg0jH5mWT/AJbLJ/LSsZ18a6nZ3ONXVigexbGXTER8DG4+8GU/sXzrSJ0uN5HauhrKvZt8RtTEQbhaVQP7OUW/LetZrXjV/wCza12fIyYJ/wDilsuuZmm0UCTMBAxujSpcl2ygX1BuV32pxsvZ+IlsrrZZEut1CAj51ukTbUbwKusOzmDs5kvmOoyru6lJN9B2WpbD4FEN1FtLDUmw4C50HYKxmwrOG5KF4bSsDYWKqCSSp3XNt5FONmcl1CyF0bPICSWYWBtYAKnUBx1qxnKoJ0Avck6CoTaHLrAw+9iEJ4JeQ3+5e3jUowlLNFXISnGGeTsSGG2TGkQjVVWyBbgDqFr+lO5IVYWYBu8XF/Gs/wAf7Y4RcQwO54uVQd+mY/pUDL7SNpYklYEC9kUZdh3ls36CtccDWedq28yyx1GOZO+42AWA6gB5VD7Q5YYKG/OYiO4+apzt+FLmsnxmycfNf4VME67TTfpGmYj8NJx7Bwqe/LJKeEaCNfxSXP5Kn2ehDv1OBDtFefh0+Jd9oe1/DrcQxSSHixEanx1PpUDN7TNoYglcPEF7I0aRx4m4/LUYcTh4vcw8S9spMrfnOW/3afxQY/ECyJMybrW5qO3YGyqR3Xp12Hh3IX3/AEOpxM+/O277GOOw+Pmv8JxGQHesk1v8KO5/LTNdlYVPelklPCNBGv45Ln8lWrBezTEN8rLFEL7lzSsR2+6FPi1WDBezfBp8oZJj9Z8o/DHluO+9RljqtrRsl5IlHAUr3ldvzZnHw+FCBHBEGOgz5pnJ7A3RJ7lqVg2TtLEgARyhD9K0Mf4Dl07lNapgNmwQC0MUcY68iKt++w1p3zlZZ1JT7zbNcKcId1JGbYD2UzGxmmjjHWsalz4O2UA/dNWPAezbBR2zK8x4yMSD3otlPlVm5yvc9VkxLB4CKJcsUaRrwRQo8gKXrnNXt6A9oovRQBRRRQBRRRQBRRRQCGOw/OROh+cjL5gj+NMNmT54Y3+kit5qDUtUJsX5IL9B5E8EkZB6LQFAkkGH5Q5iQqs9ySQBaSHrPUMx9Ku20PaJs+LQzq54RgyeqjKPE1UvaHyWfEYtZFkhReaUMXexuGbcqgseiR1VCRckMKnyk8kp4RIEH4pLn8tenLqKkYyqSz2tZHlx7RTlKNOOa97sse0PbMg+Rw7N2yMF9FvfzFQEvtC2pijlhBGu6GIsfEkMR3i1OI4cLFrHhoh9aUtMe/pnIPw15NyidxlEjMPoxiyeSAKPGq+voQ7kL7/5lnUYiffnbcRk/J3HTG+JlCdfx89z4ICzj8NKRcmsKnvzSS9kaCNfxSXP5RSql23KFH1jc+S3/WlosIp992PYtkH8W/NXJY6q1ZWW4lHAUlnln3nIOGiF0w8S/WlJlPfZzkH4aX+HYqYWTnXW2gQZI/D3Y/WnmEWJDdI1B+kRmb8TXPrUiu0GNZJTlPvO5rjCEO6kiKw3JKdveMcQ7SXbxVbD8xqWw3IvDj5R5JOzNza+GSzfmpaPEMacxk1AmPcBgsPDrFDGh62CjMe9t58TT74ZUYimnCRmgHgxNdCakEipdIaA7WWlA1eLDSqxUB4DSgr1Y67CUByorsV7avaA8Ar2iigCiiigCiiigCuHlArukJoL0BHbQ28sYNVWPlvHGk39YZmyrYnRlRsxA6szN4g1aMVsMPv1qOk5HxnqoCg4nbjMSQjMSblmNr9ulz+lNWnmbry/ZFvU3/hWijkcnClF5JIOoV0GargSTcjMeLXb9d1PY8G56jWiJyaQdQpwmwVHUKXBnsWy3PVT6HYjcKvSbIHCll2aOFcBToNiGn0OyLVaFwQpQYYUBARbM7Kcx7PqYEQrsIKAjEwNLrg6e2ooBuuGpQQilKKA5CV7avaKAKKKKAKKKKAKKKKAKKKKAKKKKAKKKKAK8NFFABooooAFFFFAe0UUUAUUUUAUUUUAUUUUAUUUUAUUUUAUUUUAUUUUAUUUUAUUUUAUUUUB/9k=">
            <a:hlinkClick r:id="rId2"/>
          </p:cNvPr>
          <p:cNvSpPr>
            <a:spLocks noChangeAspect="1" noChangeArrowheads="1"/>
          </p:cNvSpPr>
          <p:nvPr/>
        </p:nvSpPr>
        <p:spPr bwMode="auto">
          <a:xfrm>
            <a:off x="358775" y="-14859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7" name="AutoShape 10" descr="data:image/jpeg;base64,/9j/4AAQSkZJRgABAQAAAQABAAD/2wCEAAkGBhISERUUExQWFRUWFRgYFxcYFxQYFhsYHBYYGBkaGBgXGyYgGBkjGRcYHy8gIycpLCwtGB4xNTAqNSYrLCkBCQoKDgwOGg8PGiwlHyQqNS0pNSwzNSw2NC0qKSwsKiwsLCopKS8sLCw1LCwvLC0sLCwsKSwsLCwsLCwsLCkpLP/AABEIAOEA4QMBIgACEQEDEQH/xAAbAAABBQEBAAAAAAAAAAAAAAAAAwQFBgcCAf/EAE0QAAIBAgMDCQIMAgcHAwUAAAECAwARBBIhBTFRBhMiQWFxgZGhBzIUIzNCUmJygpKisbLBwhVTc4Oj0fAWNGOTw9LhQ+LxJESEs9P/xAAaAQEAAwEBAQAAAAAAAAAAAAAAAgMEAQUG/8QAMREAAgECAQgKAwEBAQAAAAAAAAECAxEEEiExQVFxkaEFExQyM2GBscHRIkLw4VIj/9oADAMBAAIRAxEAPwDcaKh9vcpUwoJdWIABNuq5tVZk9r+HG6KQ+X8TVsKNSorxVyqpWp03aTsX6is5k9sMfVC/iF/76bSe189UZHgP+41asHXf6lXbKH/SNPorJZvazKdwI8Yh+qGm49pWJfcrnucfyRip9hr/APPNfZDt9D/rk/o2KiscPKfHv7sOIPc2KPopFc8/tJ//ALVz9pJz+96diqa7L1HbaepN+jNieVRvIHeRTaTbEC+9NGO90H8ayN8Fj+uCJPtCBf3tSITFjRp8NH/e4MeiXNSWBk/3jxIvHRX6y4f6a0/KnCD/ANeM9zZv23pF+WGFHz2P2Ypm/RKymbnR720IR9mSY+kUZpMiIjpbQZvsx4hv35asXR71y4JsrfSCvbJ4tL5NVflnCNyTH+7K/vIppJ7QIh/6Mg+0+HX/AKprLQmCHvS4l+0RRr+6U17zuBG6PEP9qSJR+WM/rVq6NW18Le7KX0m9i439kaNN7SVG5IvvYgfyRtTR/ah2RDuMz/8ATX9aow2hhRuwg+9PKf25a9TbSj3cLhh3pI5/O5q2PRsNaly/0ql0nPU48H/ha5falJfQp4Qt+rTj9KbP7TJ2NlLE8FWMfqr1Xl2/MDdBCn2MPhwfPJf1rp+UWLbfPKOxWKDySwq9dHUl+vN/RQ+kqj/bkvlliHKraT+7FOfuG3mka/rXEm0NqneCn2pSn75RVYlxUr+/I7fadj+prhYhwqxYOmtEY8G/kqljqj/aXFL4LFzuNc2bFwKSbWMqMb/dDGrp7O8UzYd1c3dJnVu/SsuC23b+qtG5DTgYrGINzMkw++M38ay46jGNJ2S25lbWl8mvAV5Sq529md31N/BdaKKK8E98KKKKAKKKKAKKKKAp3KqDnoZPrswHdlKL6hTWa8n5UXDYlzDFI8fNMvOKW6DOUfQEbiyHzrUsetsM31Bf/lt/7azTZGGy46fDjdNHPEvcyGSM+ap516eBl+M47nw0nmY6P5wkvNcdA0PKY9WGwg//AB0P7r1wvKicHoiFPs4bCj/p1E0V7XVQ2HhOtU2k0OWWM6prd0cK/tQUnJysxp34mbwdh+lqjBEeFdjCnsp1MNUVwOOvU1yfEXk25iW34iY98sh/jTaTEM3vMzd5J/WllwXbSi4Ne2rFBLQiDqN6WMctdBakVw68BSqxjhU7EMojVjPClFwzfRNSYFdAUOEeuBbh60quzzxHrT4CuqZQyRouz+30pRdnjiacqRxp3Fs6Zvdikbujc/oKg520slGCegYLgF7a7XBLw9alDsScasmUfXeNP3sK4OEUe9Phh/fK3/6w1V9anoZb1MtcRkuFXh+tdjDrwpyhw17fCQx4RxTOfC6qDTyLAhtFhxsnaIAi/iZj+lRlVtpv7e5ONFvRbl8EaMOvD9asvJSYJj4wN0uEA8Y2Mf6R0lh+T853YF7dRlxKD8sagjzonwWIwuIwksywoglMYWIyG2fXpFyb9dZK1SNSLhfPZ609V9TZsoUp0pKbWa61PbbWkaTRRRXz59EFFFFAFFFFAFFFFAQUkIJlTizD8QzfzVkW0pzDiYJ7G6EX4loZMh81VfOtjxAtM44hW8wV/krKOWmFtLiV+hKky/YlXI1v7xR51uwLtUs9Zhx0b07rVn4Edt/Z4ixUyAaByV+y3SX8rCmYWrRs3CzYuKOQbO58hFj534QUDc2MgJW4N7KBv6qkoeSuMPu7Owif2kjv+kpr2liowWTLStOdfZ4jwc5yco6HozP6KPXorQk5HbRO5NnRdoiDEd2aNv1p/FyO2h17QCf2cCL5ZctRfSFNbOL+EyS6OqPbw+2jOsPs2Z/cikb7KOf0FP05L4s68y6j6+VP3kVd5uQVlzYjaOKK9ZMuVfzE03/2K2Sp6bPI2m+RyTfr6AF6ol0lHU+V/lF0ejJa/e3wyof0Ey+/Nh4/tTx38kJrk4fDL7+MhH2Emk9coHrWj7J5NbMe/NYdGygXLKzDUkCxe9/dPpxFSj4GOADmsNHbryKqkdd7KuvX/o1TLpLZfkvsuj0Wtdub9rGUwQYdvcOLnHGLDADzaQn0p/BsR29zAYpx/wAWVIvTmwfWtE+G4o7oAN+9hxI11Gm43F+upDCmTL8blDfVvYDvO+qX0jN6uf1Yvj0bBa+X3czuHkriz7uCw8f9rNLJ6K9vSn8HIzG/SwcP9nAHPnIKsg2TiD72Kb7qKtu7q8weuuhyfBtnlla1tC2htbeDfgNN1UyxtR7Pf3bL44Gkv63skQy8j5wpMu0JAP8AhpHCB4ikZOS2B3TYqea9/fnLXtv90VaiUTm4bEhlKi+vuruJOpJFz4GuTh8OjKpWNWe4UWUFrC5AHXYC/hVTxNXbbdZexd2ensvvz+5X9l8ltlMxWOFXIFzm5w8N+Y9o0/yqSm2RBDbmsHGxP0UjFrEDeR238DU0qgbhamEW0MuHaR7kxiTNYC55ssDYbrnL61XKtUlpk+JJUacdEVwDZ+IlY2MAiS2/MpN9NMoHfr2ddKYyOZmHNuqrbW4u1+zq/wDiudk7VWdSwFiDYrmUkXAIvbdcGuo+jOw+mgYd6nK3oUqstG52XMT0sQ2/cqqulxoPLX+FMeWuzy2AkAJLRBZAx33jsSe/KDXOwOUUkspjlFmPOdEBQUMb5SGGa4UgqVJHS36XAqxSRhgQdQRYjsO+p055ElLYyFSGXBx2oa7HxwmgjkHz0U+mvrTyqtyDkMaTYVj0sPKyi+8oSSh8RVprtWGRNxXpu1HKU8uCk/56woooqssCiiigCiiigIvaAtMv1oz+Vh/3ms55fQhcdCTuxELwMe8jL5OynwrSdrixiP1yvgUY/qorP/azERBDKN6Six7wT+qitGG8RL+0GfE+G2Lex3adufwzaFTzijr6kceBC+daXWJ4faAwe1IsQDaKWzHhkkAD37ic/lW1irMZH81NaJK/2VYOX4Om/wBXb6IlthyNo2Iltru0JHA7wfLrNOMFshY3z5nZiCLs19+Xq+6PXibv6Kxm0azCKbPE6hrZSysLgg6qdd4uvmK6TARLujQfdXu4U2xfQnjfqe8Td/vIT4hl+/TPlfshpoGZC5kiHORIpsrSIQ6XHzjdbC+mt99iAJ0CmuzsSzqc1syu6m27RiAfFbHxpZJhlDHo3ANjpbTcaiItrQxzyjnFIcK/ROY5wMjCy31sEPnQHcm3mWdI2hIWSUxI2YZiQhcvkt8noRmvw0qQ2hhucidPpIy+YsKg8TAkmI59fhZYIEAVciZc2Y2Migi5tex1sOFSvwqc+7CF+3IB6IG/WgOHxZfCc5mKXjDFlXMwsLtZbG50I3HuNNuSm0XlicOwdo5GXOpDIymzrkcABwqsELWHSVtK82dFODJHnjTI5NghY2fpixLAWuSN3za9aSMNIr4trwqryC8caorZrElVFvdPX+ooB5tgWVH/AKuRW8CcjflZqitu7OzTpN8IjjMZTKHC9EBjzmVi2mZGI3dS8Kc4DCYbFQCRMzq4IBdpCQblTo5NiCDSb4jmcIJIsOHkAsVUKvSW+e54Aq3aTYddASJ21D1MW+wjv+0GmeHxpzyosUrBiHt0UIDLlPvsCOkrHSk59szc7CU5topmQRqAxkZCuZ5M2ayKoINrG+692FSU4yzRt1MGQ/uX9rD71AMsDgpIyzKgBYKGeWZneyg5QbKdBc9fWb3rrGxzApIXQWYDoobgPZd7NqL5Tu6qZS7KdZZlYPOkyc6ucjKssbiyXtlUFTHZSLHm2JvrS2wMG64eSGVSkYZljL5A5RgGJYISqkOzgBbCyrYCgFYJo3lki+EOzxhS4GVQAb/ORRqLai9xcca65N7SjmRzGJFs9iJGZmIsGRxmJ6LIVYd/EGmzCCRonaRQ6rJHIosc6sLOpA1sXVWB7O2u8BgMPFIZIIZMxQITlYAqDcayka9V77gOAoCP2ufgu0YcRujxA5mTgHHuE940+6attRnKDZAxWGeI6FhdT9Fxqp07d/jTTkdtozwZZNJojzcqneGXS577frWif501LWsz+H8eiM0PwqOGp518r59WT1FFFZzSFFFFAFFFFAMdsj4sH6LofzgH0Jqpe0TC59ny23rlbyYX9L1cNqpeCQDfka3eBcetQu2sPzuFlUfOia3iptVlKWTNPzK6scqDXkZJIeewUX0kQ2/u2yuL/wBmY2+4a1r2e7d+FYJCTd4/i371AsfFSD33rINiylcNIRqYJ0ktxVwY2B7DYVY+QW1Rg8fzV/icSFyE9usR9Sh7T2V6tell03HWm2vlcLHlUKmTUjLU0k/h8U0a7iS+X4vKW+sSB6CmbribXMkKDrORzbxLipGmW2dnCeB4yL3AIF7dJSGT8wB668Y9kazbNkmj1xFwbEZEQLcG6m+p0YA6HqrzA4ASxhnkmJ3MOcZbMDZh0Mu4gio7klFPG7K0bBHXnZCyBMs5yqyIFOVkIGa6jeDcktUzmEUxuQEl110AdRr5qAfunjQEIMfhFlIaAZVnEBkcq5EhAK5gxLBWzAA9o3DWpvaMIjCyKAOaa5sAOgdH3cAc33RURt7ZmExLEmVAWTI2VY3ky3v0XCl1bqvfw66mW2krAgRyOD9QgH8dhQDXlK+JWMSQEWj+MdbXaRVsebXqGYZte7jcQeKx7pMZld25ySB4LM5jkgkCRyRBb5cy9KQWF9Qd16ndn4mYLzYi1To9NwDl+ZfKGuctr9oNOBHMBbNFGoG4KWsBwJIAHhQHuIGSdH6nHNt36sh/cPvCkpdlAYhZlCquV1lFgM2YqysdNWDKd/U5puFjxAdUxXOMoBsjR2U3OUkIL+8vHqpWHCQmLnDEXYKSVN5GzDQqM533BFAJ7OeGBphzyMskpkVF1KlgM46JN7vmbcPervDY7K7qscjBznUZcu+wf3yNL2P3qjpeU0ixxmLDjMyyAxAktz0fvQjKNNzfGWtoNNRUvJilkjjxEZzAdK460OjjwGtuKigGL7AR1jX4NHljUqnOOTlUkErZQbjQaX6hTzFYOdkPTQEWKhUI1XVdWY9Y4U22pgZmlVlkkMUqtC6oQvNqyG0qWF84cWv1BuzVPk5gJ4pZA4tFlWwsoXOCQWRRI5AZcpN7a9V70A4myBEdnnk5wgKFJBJIJAtHlA0B30wXa+EuSIsyKiO0jC5VWZkzEP0rKyEMfm+dSsrIokiZ8gYEqwIDAPe+Un5wa5HeKYw7Iw/NrHlklCrkXokWSwBQFAoyEAXXcba0BJhBHJpYLJppuDgaeai33RxqIhxU/OvA8rk82oZ1hNhKxv8AFZVICBetybEjU2NS02d1KiPKOosyi1txGXNqCAfCkWxkgRmdlXJowVGZuwjXce79DQCmxoZUQxyktkaySE3LpvUt15x7p42v11X+UeHbB4gY6IEo1kxKD6O4PbiNAfDtqQxW1Lf1jENkcFubysQpRfi1JJbMLWuOJFSuFxKTxnTqyujDVSQLowPYfG9WU6mQ/LXuKqtPLXnq3i2ExSyIroQysLgjhStUhC+ypbG7YKRuidSYWPUfq8D/ABq6QzK6hlIIIuCNxrtSnkZ1nT0P+1ilUy1Z5mtK/tWw7oooqotCiiigPGW4txqCwGsKA78gU94Fj6ip6oTCLYuvCWT1cuPRhQGQbAwwGKxWHO50dO4q+UHwvfwpnHA0kDjdJhjmHEIT0x91ul4tUxtCPmttMNwd2B/vIs37jXKMIdpC9gs2h4dPom/YJR5CvdU3lO2uKkvnijwnBZKvqk4v44M1PkXyhGMwiSE9MdCQfXG8+Is3jUticOXtZ2S2/Ll18wfSsn5MY7+jdo822kE9l13KbkKSeKtdT2G9a/XlYimoyvHQ86PVw9RzjaWlZmRBhw+d0aV3dFDunOuSFN7Eop67HqprgvguJQmBVDWV0Yhcx+cpIJLAbr3A309xWxk52OZCsTIzFiFFpFcdNX3XuQrX4qKaQ4DDpMknPFubziNFEZCh96/FJmK6aAk+NhbOaB9PiJTBfDonOHQByQitqDmy6mxFrDfxG+oLEcop5BBJH8XG6sshOW0c6NZklYo9luGW4A1G/deaXGFZDlRysh0uMvTtr75GhA8x211NjjHbNzMWY6Z5ACT2CwufGgE8Ljc6xYjIyB1CurbwCeiTxAbr4NeudqbHYzR4iInnUYKQzHI0J0kS2oGnT3asi3NqGxqyOYWnTMSVKqhFzlzFQzEgsF1sNQNaXwuGJurySFlNj0stx80jKAdR63oDrD4ApiJZbjI8cSgWsQUMl9fokOPWuFxiRysMy5X6Q1vZtzCw46H8VRH9JBCwnw4DLh5J/fMxVUNrSZhoWvcWJvZuGrrYW0kxUNrxCaMjOIyCgfqZbHVG/wAxvBoBzLBh3zfEl8z5z0G9/KEzAvYA5Ra4paFiirHHEkagWVSyqAOAVAfKup4FnjAbMLMCyg21U6qeIv56VV8Fs+VlWZUnE4jym8cV1ILtGCcQMzAKwRirAmwPaALHhY5QebLhcoutlucvYWPVu3cONR2K2sqhy6YhiFlKZiFD80bPZUNwOsFl1GovUxIG5tGbKsigEi/RvbpLfgd3kaYzQxySiYSyBsmTKgVha+Yg9BiCTa9iL2HCgDZ00ci3jVEkSzWW4DKb2ILKpZGF7Na1+Nqe4sc4gZXdQpLME95gFYZOIOa27W62pDB4JI2vFCwNsozMQoW98qqSci36gAKUkikW7AgA+8FFz9oZt53dWtqAisLhWljikKM0yPGzF1ZCRexC5gNQp1IABK9tTWLZQQwZVccSBcfRP+tK6TCqwuWZweLG3kth6UrHh1X3VA7gBQEThsJEcxCyyZmZmRvczNqQQbK3Va97WFqfwRMosiJGN/j3KAL+NKTQG+ZdG9CODf59VKRPcbiD1g/61oDmbDK6FJAGVhZgRoR16GqhJs7E7NYthg0+FJu0JN5I+JQn3h2b/U1dKaY/asMIvLIkY+swF+4dfhV1Kcl+KV09X9rKasIv8m7NaxvsTlFBilzROCetTow7x/GpOst5U8odnu+fDiUYjqlivGCerNm1byv21Pcjtv7QlAE0BZP602Q+IO/0rRVwjjDrFmWx5n/vv5GajjFKfVvO9sc6/wA5rzLpRXl+z9KKwm89qHK2mlHEo3mgX+Q1MVE4wWxH2ov2Mf8A+lAZl7RIub2jDJuB5pr9qyEH8tqQ5b4IgZtxRvINofJ1/PUt7XMJdIH+2h8QCP0NL7egE0Ub9U8SG/8AaoCD4Sha9NVMhUqnozzHTy5Vqe2zQ05R4AYzCxTKBmkQMLdUoFnTubKR3ovGrV7N+U/wrDBHN5obK197L81vIWPaDxqt+zqQT4SfCvcGJsy8Qrb7dquubvNREuJk2fjVxKjTMUnQWsb6tbscDOO0Vxwu5Yd6neP16nYzso4ha1aX36GyS4ZGILKpI3EgG3nUBtPGYiOURCSJOeMoSy/JRrFpMcxsxWQqCu45xuqeweLSWNZEIZHUMpHWCLikNoYJHKloElK3ylghy7r2Lai/YOqvNPS0kNsnaQllxGHabPldVjzZedDKgZ26IHQDWsTrcN1WpztjBNNA5SNDiBG0N2toHK85a+liAGF99hTyXFlVLNJFEi+8b5rdViSQBwpJVVgJVlMiHRirACw0v0Lbjof/ABQEbithSvEgvHAY1yxsXeR0IUKsufogvluCpBv9KxIMxNjEDBlYMRowXW6+HA6+fGmu1ZRB0lw4kAUszswFrFQFFwxZ2voNBodRTU8pJCzmNUaNI1kCa848ZHxhVgcoZGBBSx1A1F6AdybPieXnhHKXIUEh5I1IW5W651BGp3g76eCNgSwjjQkAFibmwuQDYbhc9fWa6wsoFrG6OM0Z7CL28tR/4qI/ol1kKKrmJwI3BY2K2JMmfPmL30OlyD40BIyxOpzl7BrZ8igW4N0s3ieHdTn4EDvZ2+8R6LYUlszBtEpjNiim0fEIdyn7OoHZal8PGV6O9fmnh9Xw6qA8TBRjUIt+NrnzNcyjIcw90++OH1h/H/xTmigPAa9qNxu38Lh9JJo0t80sL+CjX0qt7Q9q+ET5JZJT1WGRfEtqPwmroUKlTuxZTUxFKn3pIuKQ5TpuO8dvEf6/8qk1lc/tKx03+7wqg4gGQj7xso8RUFjsVip/94xRIOhUMXH4I+h52rR2Jx8WSjzfAzdtUvCg5clxZrO0eV+DguJJ0uN6qc7eIW5HjVW2j7W4xpBCznddyFHgq3J9KonMwRi5DN2yMsa/hUk/mqUGy8TLGRh0Md9QUHN3+/oTfvqUeywds8uS+yMu1zV80d2d/RKjaW2Mb7gaJD9Ec0v4jd/Wn2z/AGVsxz4mYkneF1J72bfVl5E7eOKwql7c6nQlHWGXS5HVffbvqwVyeLqQbhBKO5fJ2ng6c0pzblv+iI2VyTwuH+TiW/0j0m8zUvaiisUpOTvJ3N0YqKtFWCiiiokgqL2sLSQtxLp5rn/6dSlR23BZEb6Msf5m5v8ARzQFR9puGzYHN9CRG87p/NTfZsfP7IgO4qrxd2VmCHwyg+NT3K7DZ8DiF32iZvFOmPVagvZkTLs+eLeVlJUcLopH5lbzravywu6XuYX+OKXnH2ZA8mdofB9qRvuTErY8AXNiP+ctWzlrsIEM1rrls4G8pe9x9ZDqKo3KfCkBiuhikEikaEJIdbd0gH4q1jZuMGLwkUwtdkBI39K1nXzBHhXKzcoQqrToe9aDtFKM50no0rc9JSPZxyhOGmOBmPRY3gbqudbA/RfeO243mtQrH+VfJ4hsqaG5aBr21vcx36tdVPG3E1c+QXLMYqEpKQs8QtJfTMN2f+BHUe8VyqlVj1sdP7b9vqdpPqpdVLR+u7Z6HEnJ5Vn5tMPIIViSNWjMYJbnBIJHZ3BJjKgjRjctvvrJ7C2VNHLK8lrSqpYZla8guGYBUUAFco3XNtadYrlPg49HxMKngZEv5XvUNivahs9L2lZyOpI39CwAPnVEaVSWiLL5VqcdMkWE4G65CWsCCpVirC24XBvpu4Eb6TTYcAXKYwwzM5L9Ilm943PGqPjPbNEPksO7fbZUH5c1RMvtR2hN8jEij6qPI3mTb0rRHBVnnatvM8sdRWh33GtGJbAWFhaw3WtutwrnEYtIxd3VBxZgB61i2K2ltWX5Wd0B4yJD+VCCfKo3+i0ZjzmJDP1hQ7nt1bL/ABqXZqce/UXpnI9qqS7lN+uY13G+0HARb51Y8Iwz+qgj1qAxvtihHyUEj9rlUHfpmNUiHA4cfNkc6izMF1HYgv60pC7hTzeHSMgqA2UGzML2LybmA1IvXb4WGpy5C2LnrUeZNze0naE/yESoOKozkfebo+lRGMmx03y+JKg6ZWl0P93FcelScGwsTPEsrMAtg1ixJt87ojTdens/IQZkN+c+kbhBYG6gE5iLneRwp2xR8OCXMdjcvEm3yKph9m4f6byWPzQEXzOYn0p3BF0bwwLpvJUva28ktcC1uoCrls7k/h4XJsh0IC9Jz71wSGJsQNNO3uEjoc0fNllbUAgKLaX0NtL6+NUTxVafek/b2LoYWjT7sV7+5SINl4qV1WXoA5bBjcjMCbhR1AqRu0/Sew/IyNGBkdmDaG3RF+ridd2/hVjw+BksAkaoBusL79/AU5/oN2HTc+Fh+g/jWc0lawuwI4hKFiSMMMqsxBuBpe5u12ubnu4VPJMDuv32NvOnuC2Sg3+8ND/nffY799SMeHVdwH8aAoW0Y5MDiRjY1JhkIXEL1amwcePr31fcNiFkQOhBVhcEdYongV1ZWAZWBBB1BB0INUnD4l9lTiKQlsHKfinJuYz1q3Z28NeNtSXXRsu8ua+1zW4yt9TK77r5P6fJ7y9UVyjggEG4O4jdXVZTUFFFFAFMdtj/AOnkPWqFh3r0h6in1cTR5lZTuII8xagI2SMOrL1MpHgRaqF7HZisuJiO/Kht2qzKf3CrxsuQtFGTvKLfvsL+tUHkr8Rt2WP6ZmUePxo9Frbh/wAqVSPlfgYsR+NWnPztxF+WUMceICswAfNGRcXySe6bcA3XT32R7UOSbCObNExZR2E5XA7nH56muXGzOcjuB7ylfEdJfW9Z5sza3wbHwYkmySi0vDXoSX7mAeo4f84Spbc63o7iPwlGr6PczSuVGyBJGy236ra1w/j/AKsTWVbS2SsjkyExSA2cZQ2Yj53vCzceO/rNbnPFnUjy76zblVsKGTEWaGRnkC53CuwRVNrJl0EjWtcnTeeoVRTqypu8WaKlKNVZM0Us7JgXTO7NYkL0Evb8VLDBwKt1hMh0sC7Em+7RMoq+ycmIBLDKkSJYtzmfflKEAa3uQ1tL8aeRGPI8aEjeFaIagNuIIBAIJI14VbLFVpaZMqjhKMdEUZ9hxMVZo4EjCMVZxEGXQfNYgFjchbX31L4bYWNcRmU5MwsQznQ2uOiL23HSrNh9ijmxHzbyKMthI4AGW9iFTdv4a05i2eSrJEYlydIolrhgb666EkdYqhyctLL1FR0IqWP5CnMl80mb3igQZQDeyl2ADEnfwHdUlDyPiSVXYKFBJ6UjXKke6U0UHNqWG/L21a/6KJjz3Z+jcKGtfs0sBUfhiGKqiojmRkLe+NIy6kXCmzWOp+ibcaiSEsIsMbsI0FmAIyJ1jQ62+zSuCwBQ/Fo12JPTkY6k3JCgkXv41L4Rg8MM2QA9EsN/vCzWv1X18K821s9nZSiEsMpDXSwKtmUMG1C31JTU2tQDXD7Pd8yh1GU2ZVAFri9je/Ub+NK4HYakEOblTbW506t5tut1VI4XZ4jkdlsFdVuoHzgWJbxzDypwIrMW4gA+G40AhFsyNer/AF4V1NhgLMqi6nqG8HQj/XCvcXj4oheSREHFmCj1qvbQ9pWBivZzKeEak/mNl9ashSnPupsrnVhT7zSLTRWbYn2pzyXGGw2n0nJbzC2C/iqB2hyoxstxLiubH0It/wDhfxatHY5R8RqO9/CM3bIy8OLluWbizWsdtOCDpSyJHfTpMAT3AnWq1tH2pYRNIg8x7BlXzbXyBrMl5r3rPITvLnKCe1V1/NU37NdoltpNG4TJkcKoRbZiFdTe18wVJN56zUlHDxu88rei+zjliZW0Rv6v4RO/7RbWxmkEPMIfnW18Xk/ULS+C9mbyNnxk7SNwBJPcWbW3dWgWoqLxclmppR3aeJ1YOLz1G5b9HDQNtn7PSGMRxiyqLAXJ/WnNFFY2752bErZkFFFFDoUUUUBB7M0Vh9GSVfASNl/LaqBt88xt2GT6bQk9zfFE+hrQYARNOP8AiKw7jEn8was/9rcRSbDTLo2RhftRgy+shrbgs9TJ2poxY7NTytjTNL25FeB9CSBcAC5uOArGdt4Yssy5GXIRMmbLcq3RkFgTYXyn7tbjBKHVWG5gCO4i9ZVy42YYcSk12ZFlEbJYZRDKCrbt/vDU1mpTdOalsNNWCqQcdpdfZ9tv4TgYyTd4/i343XcT2lcp8TTzb0KqA5LakLlW+ZmYgKBa2pPaBWeezHHnDY6XCudJLgfbS5BHemY+ArVMdG7RsI2CuRZWIuAeNqtxVNQqO2h516lWFqOdNX0rM/QqxmjC3ERDibmXMgzZCVzA9AsXvdQADvOtqk9mSq8aTFVDAlJBrp0rahtVINjY7sxpTC8n7RqjvfKwdSgKEPrdiSWLMbm5O+ngWHDoQzKqklmLsNSd5Ysdb1mNN7ERjwoxSgNJmDLISokIVbWEaKgtZjcknqJ7LKbK2O6TIbMEiSSME5OkpYFfdJLbrkm3de5pPHe0TZ8WhnDnhGGf1UZfWq9jPbJEPkYHY/XZU9FzVohhas9EX7e5nniqMNMkX2PCAIUJOU5hoSCAeq41BF94pJNkRWYMOczWzF+kTl93fw18zxrMsT7Qdpyg83GsS9TZP5pTlPlUHjMfipb8/jDbrUOzD8MfQ9at7Jk+JNLmVdryvDg3yNlxu3MLALSTRRgCwUsoPcF31Xsf7VcEnuc5KfqrYeb29L1lMKQW6Cyytw0QeQzH1qShwz26MKRnqzBS3+IW9KWw0NLcuQvip6Eo8yzz+1XEy3GHwwHaS0nnlCgedQuP5TbQk+VxQiBNsqsFP+CC3maSGxJp1Gd3IvuFyLjq6ZA38KeJyYjSxcgdrsT+mXXxNO0xj4dNLfn9x2WUvEqN7sxANFFmJdpJW330W/icxPpS0GHmZbxwrH9Zlv3dKQkeIAq0jZSRlWGmuU2AXQ7tRr71uupGDZwJ6KZjxsWPmbmqp4qtPTJ+3sWQwtGGiK9/cqD7KmfKXkvbfqz2vppbojXtp3BySXXNmNzrmYKPJcx9aui8n5nBBWwItqQPTfTzBcmGKjnHF9xyjrGh1P8AlWc0lWwWxIox7iHhoTb8RNMcI/NbXjNtGETeJYwftkNaVByfhXeC32j/AAGlVXl7huamw0kagdCZdBbpBQ6bvrCrqKu2vJ8lf4Kazsk/Nc3b5L5RXMbggEbiLiuqpLgooooAooooAooooCInW2Kb60Keau4P71qo+1nDZsJG/wBCYA9zI38QKuG01tPC3FZE8TkceiGoXl9hs+zpx9EK/wCF1J9L1fhpZNWL8zPiY5VKS8iV5GYrnMBhm3/FKD3qMp9RUVy4wMjqTZFQqVLFiTuzAkWAFjfrpP2TYrPs8L/VyuvmQ/8APVk23sxZ4WRhcbwLmxI1F7bxfqOlRrxyakl5kqEsqnF+RiOJxrRvhsYmpGXMd13jtvP1ky+tWaf2nbQl+Qw6oOOV3/MbKPEVBSbPxUIMcdwMxYEC4tcgdIe6bdtJDZcxW7vnIOYksz2113XAAHE1esTHJSlC7W0oeGllScZ2Tz5hxjeUG0ZNJsYI7ncHVT5YcE+dQ80cObpyyytpuXfc7w7nUDr0qfHJMNq4vbrbKoA/N/CnkGzIAoKkOL2+LXnNfHMB5CnbKi7tluR3sdN9673sr0MEWayQZzvuzO58kyj0p1FhcTmOVkiXToqqq3b8n0te2rDHFGyxyBTlzWs/Akru3WvY1JYnZ02UFAyKN+VQCTuULmFtTVE61Sfek2Xwo04d2KRWIuTTMxZi5JAvfTdfrYk9f0aeYfk8ivYgarmF7tu0O+w4dVS55NYhsrM63CIejme7qxuqlCFUncSatH+yyAoxLMQdRcAWIsd2vA7+qqi0pVokbLlci4W4sFzEZgMqkX07LU52MWlOVIt6hhk1HAhjYAMNLjtq7/0EgkDLZco06IJB6yC19baU9iwqqSRe/aSbC97C+4XoCpYfkxKecVrID0hY9KzDW1txuD19de4LkYL3YlgGJykc2CGWzKAc1gLDvuauNuuozH8p8JDcSTxqR83MC34VufSpRi5OyRGUlHO2GD5PxJEqZQSFAuelqBv6VSarYVSMf7WcIvySySnjYIvm2vpUBN7UMbOcuHhVexVeVx/D8taoYGtLPa2/MZJ46hHNe+7OavemGP29hoPlZo0PAsM3gu81kmNxG0Jf94xPNj6LShf8KLXzWo4bPwy75JJD9RQg/E9z+Wp9mow8SovTOQ7TWn4dN+uY0nHe1TBp8nzkp+quUeb2PpVV2ry1kx8kKrBZY5lfolnewuDewFhYnq6qg48ZGGyxQJmO4ENPIe5TofBKm8Hyd2lisqlZIoza7PaIKpOpEWhzAXIBWuqth6fci2/N/Rx0cRU8SaS2JfZpfJyS+FhublUCMeLJ0G9VNSVIYHBJDGkUYyoihVHAAWFL1556IUUUUAUUUUAUUUUBGbcW3Mt9GZfzhov1kFI7VwnO4eaP6cUi+JQgetL8ogPg0jH5mWT/AJbLJ/LSsZ18a6nZ3ONXVigexbGXTER8DG4+8GU/sXzrSJ0uN5HauhrKvZt8RtTEQbhaVQP7OUW/LetZrXjV/wCza12fIyYJ/wDilsuuZmm0UCTMBAxujSpcl2ygX1BuV32pxsvZ+IlsrrZZEut1CAj51ukTbUbwKusOzmDs5kvmOoyru6lJN9B2WpbD4FEN1FtLDUmw4C50HYKxmwrOG5KF4bSsDYWKqCSSp3XNt5FONmcl1CyF0bPICSWYWBtYAKnUBx1qxnKoJ0Avck6CoTaHLrAw+9iEJ4JeQ3+5e3jUowlLNFXISnGGeTsSGG2TGkQjVVWyBbgDqFr+lO5IVYWYBu8XF/Gs/wAf7Y4RcQwO54uVQd+mY/pUDL7SNpYklYEC9kUZdh3ls36CtccDWedq28yyx1GOZO+42AWA6gB5VD7Q5YYKG/OYiO4+apzt+FLmsnxmycfNf4VME67TTfpGmYj8NJx7Bwqe/LJKeEaCNfxSXP5Kn2ehDv1OBDtFefh0+Jd9oe1/DrcQxSSHixEanx1PpUDN7TNoYglcPEF7I0aRx4m4/LUYcTh4vcw8S9spMrfnOW/3afxQY/ECyJMybrW5qO3YGyqR3Xp12Hh3IX3/AEOpxM+/O277GOOw+Pmv8JxGQHesk1v8KO5/LTNdlYVPelklPCNBGv45Ln8lWrBezTEN8rLFEL7lzSsR2+6FPi1WDBezfBp8oZJj9Z8o/DHluO+9RljqtrRsl5IlHAUr3ldvzZnHw+FCBHBEGOgz5pnJ7A3RJ7lqVg2TtLEgARyhD9K0Mf4Dl07lNapgNmwQC0MUcY68iKt++w1p3zlZZ1JT7zbNcKcId1JGbYD2UzGxmmjjHWsalz4O2UA/dNWPAezbBR2zK8x4yMSD3otlPlVm5yvc9VkxLB4CKJcsUaRrwRQo8gKXrnNXt6A9oovRQBRRRQBRRRQBRRRQCGOw/OROh+cjL5gj+NMNmT54Y3+kit5qDUtUJsX5IL9B5E8EkZB6LQFAkkGH5Q5iQqs9ySQBaSHrPUMx9Ku20PaJs+LQzq54RgyeqjKPE1UvaHyWfEYtZFkhReaUMXexuGbcqgseiR1VCRckMKnyk8kp4RIEH4pLn8tenLqKkYyqSz2tZHlx7RTlKNOOa97sse0PbMg+Rw7N2yMF9FvfzFQEvtC2pijlhBGu6GIsfEkMR3i1OI4cLFrHhoh9aUtMe/pnIPw15NyidxlEjMPoxiyeSAKPGq+voQ7kL7/5lnUYiffnbcRk/J3HTG+JlCdfx89z4ICzj8NKRcmsKnvzSS9kaCNfxSXP5RSql23KFH1jc+S3/WlosIp992PYtkH8W/NXJY6q1ZWW4lHAUlnln3nIOGiF0w8S/WlJlPfZzkH4aX+HYqYWTnXW2gQZI/D3Y/WnmEWJDdI1B+kRmb8TXPrUiu0GNZJTlPvO5rjCEO6kiKw3JKdveMcQ7SXbxVbD8xqWw3IvDj5R5JOzNza+GSzfmpaPEMacxk1AmPcBgsPDrFDGh62CjMe9t58TT74ZUYimnCRmgHgxNdCakEipdIaA7WWlA1eLDSqxUB4DSgr1Y67CUByorsV7avaA8Ar2iigCiiigCiiigCuHlArukJoL0BHbQ28sYNVWPlvHGk39YZmyrYnRlRsxA6szN4g1aMVsMPv1qOk5HxnqoCg4nbjMSQjMSblmNr9ulz+lNWnmbry/ZFvU3/hWijkcnClF5JIOoV0GargSTcjMeLXb9d1PY8G56jWiJyaQdQpwmwVHUKXBnsWy3PVT6HYjcKvSbIHCll2aOFcBToNiGn0OyLVaFwQpQYYUBARbM7Kcx7PqYEQrsIKAjEwNLrg6e2ooBuuGpQQilKKA5CV7avaKAKKKKAKKKKAKKKKAKKKKAKKKKAKKKKAK8NFFABooooAFFFFAe0UUUAUUUUAUUUUAUUUUAUUUUAUUUUAUUUUAUUUUAUUUUAUUUUAUUUUB/9k=">
            <a:hlinkClick r:id="rId2"/>
          </p:cNvPr>
          <p:cNvSpPr>
            <a:spLocks noChangeAspect="1" noChangeArrowheads="1"/>
          </p:cNvSpPr>
          <p:nvPr/>
        </p:nvSpPr>
        <p:spPr bwMode="auto">
          <a:xfrm>
            <a:off x="511175" y="-1333500"/>
            <a:ext cx="3743325"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8" name="AutoShape 12" descr="data:image/jpeg;base64,/9j/4AAQSkZJRgABAQAAAQABAAD/2wCEAAkGBxQPEBUUEBQUFBUUFhYUFRUPEBQVFxUVFBcXGBUUFBQYHCkgGBooGxYWITEhJSkrOi4uFx8zODMtNyguLisBCgoKDg0OGxAQGiskHCYsLC0uLTItMiwvLy8sNCwsLDcsLCwsLSwsNywsLCwsLDMvNy8sLCwsLCwvLTUsLC4sLP/AABEIAMIBAwMBIgACEQEDEQH/xAAcAAEAAgIDAQAAAAAAAAAAAAAABgcBBQIDBAj/xABBEAACAQMDAgQDBQcCAwgDAAABAgMABBEFEiEGMQcTQVEiYXEUMkKBkSNSYpKhorEVM0NygggkNFPB0uHxY4Oy/8QAGwEBAQADAQEBAAAAAAAAAAAAAAECAwQFBgf/xAAvEQACAQIDBQYHAQEAAAAAAAAAAQIDEQQhMQUSMkFxUWGRobHREyJCgcHh8FMz/9oADAMBAAIRAxEAPwC8aUpQClKUBilKUApSlAKUpQClKVAKUpQClKUApWKUApSlAZrFKUApSsUBmlYrU6j1NaW3+9cRIR+HzAW/lXJ/pRtLUyjCUnaKubesVErTxJ0+WXyxMV9nljZEPy3Ht+eKlccgYBlIIPIKkEEe4I71FJPQzqUalPji11RzrhNKqKWchVUEkscAAdyTSWQIpZiAACSScAAdyTUB6g1s3TbVyIlOVB4Lkdncf4X07nntqr140Y70iU6bm7I46/rbXTYGViU5VTwWPo7j/C+nc89tWtFSuTV81Xryqy3pHqU6agrI4k1msYpWg2Fs0pSvszwzFKUoBSlKAUpSgFKUqAUpSgFKxSgFKUoBSvDqOs29t/vzxR/KSRVP5AnJqL6l4pWEOdjyTEekMZx/M+0fpWLnFas3U8PVqcEW/sTalVBqXjI5yLe2VfZp5C39i4/zUX1HxF1Cf/j+WD6QIqf3fe/rWt4iCO+nsfEy1sur9rn0HPOsYy7Ko93YKP1NRzUev9Pg+9co59oAZP6qMf1r56u7uSY7pXeQ+8jsx/UmuitTxL5I9CnsKK45t9MvcuTUfGKFci3t5H+crrGP0G41FtS8V76XIj8qEf8A449zfq+f8VBKVrdWb5nfT2ZhofTfrn+jZ6j1BdXP+/cSvn0aRtv8o4/pWspSteup2xhGKtFWFbjp/qa6sWH2aVgCf9s/Ejf9B4z8xzWnAzU26b0HyQJJR+0PKqf+GPc/xf4rCdRU1vHPi6tOELTV78iZTa/PeQoLhVjOAWSMnBb0LZ7enw84PvxjoYhRx3/x/wDNeZTXIV5VevKrK8j5+MFHRWO1Kw1YVsV0zS1oSuzNs5F6V5S3zpW34Rhvly0rNYr648YUpSgFKUoBSlee8v4oBumkjjHvK6qP1JqFSbyR6KVENS8SdPgyPOMpHpAjN+jHC/1qL6j4yjtbWxP8U8gH9ig//wBVrdWC1Z109n4mppB/fL1LXrDMAMngD1PFUBqPidqE33ZEhHtBEB/c+4j8jUYv9TmuDmeWWX1/ayM+PoCeK1PFR5I76ew6r45JefsfRGpdaWNvnzLqLI4Kxt5rZ9iseSKi+peL9qmRBDNKR2LbY1P5nLf21SlK1PEyeh309i0I8Tb8iw9R8XbuTIhjhhHvgyMPzYgf21FtR6tvbn/dupiPZH8tfzVMD+laUd8Vtl6YvSm8Wlxt9/Ik7e+Mdq1uc5c2dscNhqOkYrr+zUE1llIxkEZGRn1HuKkfRPSjanctEZBD5a7nyuX4YDaq5HOT69ql2o9QafcYsr8XLGItEt3MkayRkcchOdvHqDnjI9asad1d5Cri1Ce5GLlbW3Jfkqyu2C3Z3CDAZjgeY6oMn3ZyAv5mrJ07TZ9Lljja4SOxmbIv7WGIsQQdqNNtJjyccnIGeDjNSO9lEknk3UVrLYDP/erm/SSQ5HDoxbcrfID14NZql2nPU2jZ/Kk123/DSz7r3K71XoZ7KDzb2eOEtuEUaq8pkZRkAsg2qDxyT61EqsOXqW3swYYpv9QsmbBtbqJw0SjPxRTEY4PbH6A81GRoEt7KTp9pP5THKh/iAHt5pCrj6n8z3rGUV9Jtw9eaTdbTteS8HmvPqaKlWFpfhHdyYM8kUA9smVx+S/D/AHVL9M8J7KLmYyzn1DP5a/kEw391ZKjN8jCrtXDU/qv0/rFHAVv9L6Kvrn/btpAP3pQIl+oL4yPpmvoDTdEt7X/w8EUfzSNQx+r9z+ZrGuaj9niLD77fCg+fv+XetnwElds86ptyTypw8f0U9pnSv2KU+eUeVeAIyWVD65JAy3+K3Vc/L7knJ7/mfeuFeDiXPevLwNbrOq95u7Fcga411XE+0ccn5VzJXI3Y7JJMV26Tpj3cm1OAOWc9lHz9z7CuWhaU96+E4UfffHC/L5t8qsewskt0CRjAH6k+pY+pr1cHg975paepyVq9slqeS26dtkQL5StgfecZYn1JNK2maV7KhFcjhuzvpVY6l4xwrkW9vJIfQyssY+uBuNRbUvFi+lyIvKhH8CbmH5uSP6Vi68FzPQp7JxU/pt1f8y961Wo9S2lt/vXESH90yAt/KMn+lfOmo9RXVz/vXErj2MhC/wAo4/pWrrS8V2I76ewv9J+C/LL21Hxaso/9oSzH+BNi/q5B/pUW1HxinbP2eCKMe8jNIf6bR/mqyrNaniJs9CnsnDQ1V+rJHqPXV/cZ33LqD6Q4jH0+AA/1qPyylzuclie5Ykk/UmuVtbtK6ogyzsqKPdmOAP1NWDq/TFlo0UZvhJd3EoJEUb+VGNuMksPixkgZ9fasUpTzbyN8p0cO1CMc3oks/wC6ldUrc67q8NwqrBZxW21s7o3dmYYxtJb9a9vQ0Mc0pi+xi6mbmPzJ2SJAB8TSKByB3/pWKjd2TNkqzjTc5Ra7rr3sRmptcdEJPYLdabK9wVB8+JlAdSO4VB2I/dycjkE+sqeXT4Jvsl9FaPK7Knl2Ng6+Uz4xmYtluCPujNa3U9Fuunbo3NlultT99ScgLn7kuO2M/C/p+oO1Uktc16HnSxsqjSh8stVfSXdf0Ir0N0o2qzsgcRpGoZ2xuOCcAKueSeefSpRB0Xa5w9vfJECQbm6uLeAcHG5Y3AJHrXXrOq2Sv/qGm3X2a4KkyW5hY+Yx5KlQNoye/oe/B5Oun61F84M2nW9xNgDcgly2P4FJJqpQjk9SVJYmq96N1Hs0afPVq/W9u42Fhq9rolyFhljvbaRtzERqZYHXGGWTGH+gP6dznq62ubcjUbC9lmgdtwbziWjJP3ChOGXPGMcdiPWs3Gj6tqcSw/ZobS3BysYjWFQfQkHL/wBK2Ol+Dg4+1XJPrst0xz6/G/8A7aztJ5JZeBpdShTanUmt7Rriuu+yST/nc0t51dbXcQuHMlpqMX3ZbVMrNx+MZ7ehB7fMcV57Xqy6viN2n215IML5jWbO3/UVOP8AFWjpfQFhbY226uw/FOTIfrhvhH5CpJFGEGFAUDsFAAH5CtipSerOSePw8cqcG+y706Wzt3XKoGgazfJ5cjRWkBXZ5KbUQJzwI48nHPYmvdpfg/bpg3M0kp9owI1+h7n+oqy68l/qEcCM8jYVfvbVZyMDdyqAntz9Kz+FHnmcsto1rWhaK7lbz1NdpfSVla48m2jBHZnXe3875NbqtFd9TIjhFjlY4BYiMgKrHCMfcMe2DzyM7vhPhhub+eThViiDHkIylsYAQiQBmQ7idw2k7fTBBzSS0OOc5Td5NtkpdwoyxAHuTge3euEMyuNyMGByMqcjgkHn5EEflUZj6WeRUFzO5CcgRO5YNuHPnSEt9zchwBkSE53KrDfWFjHbqViG0EliMnGTyTjsCfX3PJyeapiaq91S7+MQ26hozkiV+HQ8K8UgwueCSD2GO/aozd3kkzEyOXwTt+FQAPZQPT65+tSbqrUdieWp+Jx8XyT/AOe30zUOkfFc9WfI2QXMxI+a6iawzVwUM7BUBZj2CjJ/ICuGrhY1Xd3OiFVwVkYuJ9qnFenRdDkvJAyHbHx5jn274X3b/Hf69Gn6nZF5UvGdZYJTF9mWJ2ldlA+JVjBZkySMjvj2xmzbBEWNREuxMZVdhTGeeVIBB9881MPgLO81ZdgqYjKyPFP03A8cceJESNt+2GeSIOx7+bsYeZ+daa7tZ9MaWWG4LwPt8u2mtru62OASQsqO0iBsfukDjj3l2ayDXqrI5DSaHr0txbxyyWdxC7jLRsEypyR+IqfTPIHes1ut1KEPlas0pXln6EKUpQClKUB22s7ROrocMjK6n2ZTkH9RVp3vUWn67bol65tLiP7rkZUE43bW7FDgfC2Dx39arrS+nrq6x9nt5ZAfxKhCfzn4R+tS/S/CO8lwZ3igHqM+Y4/6V+H+6t1Pf0SujzcZLDNqU57slo08/DM8TdI2UZzLqsBQf+TGXcj5KrHB/WvPqus2ls8J0dZo5YuDcyMcycEEeUcg5z6gdsYqxdL8JLOLmdpZz6gt5afkE+IfzVL9M0G2tf8Aw8EUZ90jG4/V+5/WtyovuXmebU2nSTzcp92UV90ln9yrLTVdcveYoAjHA8420cTY+Ty9/wAq9Np4V3U+Te3mNzbmVC8pJPqSxAB+eDVt0rb8FfU2zhe0pr/lGMeiz8WQvS/DCwgwWRpmHrO5I/kXA/UGpZZWEUC7YY0jX2jRVH9BXGTUYlcR71Ltuwincx2Y3HavIA3Lk+m4e4rQ3nWsSQGVI3b4WkVZBs3xwyKlwQVDFXjDEmNgG+EjAwSNkYJaI46lepV45NknrruJ1jUtIyoo7s7BQPqTwK0ukalczTDzISkOxgSyGN1kyGXejem04yjPznO3FdF10gsk4keedkGzEMjCRQU3Aj4s7gyO6NuyxGPiGKpqPZedTW8W7JdtmwnyoZGH7T7mGC4Yn0AJJ7AE8VqY+qpbhiIIWRTt2SPBNIG5UnIVQVDLna4DL6nBUpW5tenbePb8G/Z9zzSX2ANuAGfZgGyckkAkkjNbUDHb+lARGTTb+4Vlkl8lWdyCzhmQAs0QUQqm4BwmcsN0ZdWXPxnc6Loq2m7a7sX2ly2wBmVVUOVVQA21QvwgDAAxxW1rFAdMNusYARVUDOAqgY3HJxjtk81zJrka4GgME1FeotVvoLtPs9vHJaLHuneWVULMzhdsRzkMo+LBGCMjvipOxqGdT64sjtDGwPlNiQA/jxnafoD+ufasZy3Vcyirs1uoXZlcu3djn6D0A/KtfJJXrsNOluT8AwueXbhfy9z9KlWlaJFb4ON7/vuOx/hX8P8An51zRg5Zm1ySNBpfTcs3xSZjT5j4j9FPb6n9Kl+nafHbriJQPdjyzfVq5C4BJAIJHcAgkfUelc99b1FI1t3OUcSKzMqqGf7zKoDNgYG5hyeABz7V5dc1mKxt3uJywjjALFFLHkhRgD5kV6N1HUOpVgGVgQQwBBB7gg8EVSGji61gCo9xHcWscuCkt1EBEQ33SZY2ZY85GN5WpGkgYAqQQRkEHIIPYg+oqJ3HQdo6GMfaEhY5a3hvJ1gbnOPK3YAzzgYp0NoM+ntdRMym1Mu+zQSM7RoxYuhLDgfcwOed3JzkiEvzSurdShT5epVtaX4NjvdXJ/5bdMf3v/7amOl+H2n2/IgWRv3rgmT+1vhH5CuOOGm9cj6urtnDw4by6fs+frDTprg4giklPb9lGzY+uBxUt0rwtv5+XVIB7zOCce4VM/ocVfMUSoMIAoHYKAAPoBXOt0cLFas82rtyrLgil5lZ6V4PQJg3M8kp/diURr9DnJP5EVL9K6PsrXHk20YI7M6+Y4PuHfJH5Vva8eoapDbqzzSIixhS5Zh8Cu21WYegJ4yfY+1bo04x0R5tXGV6vHN+nkj2UqOXnVaIJSiF0hkWB33J8MkmzadmdzJ+0TkDJByAa1M2oaldqPLgMAwQwEo+GaCQ74XkIV/LkUFRIi/CdjAkE4zOYm0kgUEsQAASSxAAA7kk9hXRaajFMzLE4cqEYlOVxICUIYcHIBPB9veo2el5rgxm4mdBFNJJEqPvmSN4ggj+0d9wfc27k4O3J71vNL0aO2Z3TJeQL5rnA8wpnDuiAJvwcFgASAuc4FActZS4MZ+yPEr4OPPjZgx/CAQw2fUhu/Y1obzTb24jGHwJBG+26YLJA4XbJHIkKGO5iYZyhK8lsNypSW0oCNWfR0SReS7vLCN2yOUK2xWIwodgW4UbRtK8d8nmtxY6TBbktDEiMVVWdVG9gqhVDyH4m4VRyT2r20oBWKUoBSlKAxWKzXTeXAijZ2+6ilj9FGTQLM7DXBhUA6elm1xpJZ5ZIrZG2LBbuYyxwD+0kX4jwR6/pXXMWMjRadpMhZGKG4v5DBGCPxKSxeQfNaid9DfUpKm92TzJN1PqMkELeQu+ZvhiXjG4/iYngKvck+2O5FQzprpJIW8y5cyyEklVJ8vLcsXPeU5ycnA+XrWw6Ev/APVLWZLtAs9vO8MqI8mEKk7Hj3MWT8QyD3Q1jU7qTS2U3OZrVm2iYAeZCT2EoHDr/EMH3ye5u2phCG/lHUk6S8YHA9APSuF3EJY3jJYB1ZCUYqwDAglWHY8965wIGUMhBVgCCOQQexFdgjoYFL9T9LPpcVukZgVDOAuoLbvFPbZb4TPLG+HUhiuSPT04qaW/W7Q3Vvb3X2eT7SdsU2nzmQbsgDzYiMoCWHIJHf2OJm8WQQQCDwQRkEexFeOx0O3t2Lw28MTHu0UKIx/6gM1AbDNcga4gV5J9VgjlWKSaJZX4SNpFDsfkuc1CnvBrINcQK5CoDw3WtwxOUkfDDGR5ch7gEchSOxFK89/01bzyGSRWLNjJE8qjgAD4VYAcAUqkJZXVc3KRLuldUUfikYKP1NQ46vd3qwpCHgkkiuI7keS3/dbhV/ZyiR12sokUqFydyyA9gTXGPpO6uMSXVzhnhtyV8pS8N1bv5iSq6EI+C0iHCruUjNbCEgvep7aKJJfMEkbyeUGt/wBr8QVmbITJ+FUYn2Ary2HUjT3UMSxgRyRTTCYSLJHKkZjVPIkQ8k+Zk7gCNvY5zXdB0tBuLyr50hm+0lpcY83yvJDCMfDxGMDg+/J5rcQQLGMIqqCSxCKFBLHJOB6k+tAdlaHV+kre7uBPMCXEaRfCdvwpL5q5I5I3d1PBzyO1b6lQGvtNDt4SpjhjUp907AWUZJwrHlQMnAHA7DArYUpQGKUpQClKUApSlAKxSlAKxVZeLHU8lneafEZ3trZ2aW4kh3bmWMj4AVBOME8D94e1bMeKVqpQ3FvfWsUhxHcXdoUhbPbDBieRz27c0BOq6rmASIyNyGBUj5EYNc45AyhlIZWAIKkEEHkEEdxis0BU+kXknT908NyrNbSnKyKM9uA49zjAZe/GR87NsNQiuUDwOsin1Rs/kfY/I1zvrGOdCkyK6HurgEf/AHUMufDaNXL2dxNbN/AxYfTOQ2PqTWCTjpodsqlKtnN7su3VP2PM+jXFl1B9otomktb5MXOwgCKRMDzTnA77T7ndJgV7PFG/ijsJI3I3ygLGvGSdwO7HsMZzXWek9RPB1R9vyiIP67s/1rnp3hxbo4kuXkun75mPwk/MZJb6EmknJq1iU40qclJzvbkk/wA2Ofhmkn+mw+YD+LZn/wAvcdn5Y7fLFScpXbJhEJA4VScDjhR2H6VHujesbbV4i9u2HX/chkwJE+ePxL7MP6HiqlZWOepPfm5drN0UoI67ytcdtUwK20fxGimlmhvYzDF581vFc4dYX2niOR+8Umwqe/6V0noe50+ZpNJFvIJ2GXvUEk1tuIy8cpP7RMc4PPbvVjXmnRTxvHLGjpJ99WUEN8z8+3PyqKaboF5pkyJZOLixY4MF1LiS1HvDLg7k/hPy9y1AdOpX2paXGZ7hob+3QZmMUP2eaNcj40G4q4HtwalekajHdwJPA2+ORdynGPkQR6EEEEe4rX6/0da377rlZG4AKrPKiMFORuRWAJ+f09q3FjZR28axQoscaDCogwAPlUB2YpXPFKhTYUpSthiKUpUApSlAKUpQCsVmsUApVYeMGsX1k8DxTNFYyMI53to1M0ZJ5O9s4BXkYxyuM8itTofVVrpavdQ2WrTxShVlvros3mqPuPhmCleThsDvj1xVBctK8OiavDfQJPbOHjkGVI4+RBHoQeCK91QCsVmsUBH+tekYNXt/JuAQVO6ORMbo27ZGe4PqD3+oBET1PpLWLq0NhPdWL2xCqZ2glNyVQgrlPubvhHOc+uc81ZlKA13T2lLZWsNujM4hRUDP3bHqfb6enathSoHeeKtmrOII7q7WM/tJbK33xJjuS5IBHzHHzoCd1itZ031Db6lAJ7R96ZKnghkYd1dTyDyPyII4raUKcSKqzW+rNStdTupUtpZNPthEk0ZXDbWBJuYD687icZG3G7HdbUpQGr0XV4NQtxNbOJI3BGR3U45V17qwz2NUVoGi3MkEUVhZXMV9azSA3pK28aoZCdkhcftuM5XuPmODZOo9FT2d4LvRGjj8xgLm0mYrBKp7uuAdjD5DjPHqrT1ScDPBxyAcgH1AOBn9KEIJ0N1NcvcTWWqjZdod8YSArHJD+8kgYhxn5D8zkLN8V2VjFQHXimK54rGKFOOK1Vz1LZxSeVJd2ySA4KPcRqwPsQW4PyNbfFQ3QPDKwtEkRolufNbcXvI45JFBGNqvtBA9cjBye9QEmkkkz8CKy8EN5mM5Htis1TeseHerQTvHplzMtoDmFftsqbVYbim0H0YsM+uM+tKtgX1SlKyIKUpUApUW8RupTp1kTCN1zOwgtkAyWmk4BA9ccn5nA9a0vgv1c+o2bxXLFrm2crIX+8yMSUZh7jDKf+Ue9AWHSlKAVilKA6b2zjnjMcyJIjfeSVQytg55U8HkVDOqNcvD51na6XJMCpiSWR0S3KsoBJB/CMkY+VTmlAQ7wr6Sk0ix8mZw8jyGVghJVCyquxSe/wB3JPuamNK1uq6/a2mBc3EMJPYTSopP0UnJoDY0rz2F/FcRiSCRJUPZ4nDqcdxkcV6KAVHPEHqIaZp00/O8Lsiwuf2rghCfkDyc+1SOuueFXXa6hlyDhgCMqQQcH2IB/KgK98NOu5LljY6mpivoh2kXb567Q2cdhJtIJHqOR64nIsFjjkW2WOBn3MCkS7fMYY8xkGNx4GffFRbxI6HGpIs1ufKvYMNBKp2ltp3CN2HpnkH8J+RNejw46lnv7dlvIJIbiBvLlLxMqSMMgsjYxnIOVHY/IigIVH09qXTVrNc289tcIWE1zE8BTI7ExsD6Z7cfQ9qsnpDqBNTs4rqNSokByrd1ZSVZc+oyDzWh1nw0hvZ3kubq9eJ38w232n9iDnOFXHAz7VLtN0+O2iSGBFjjjG1UTsB/6n1zQHorFcqxQpisVyrx6ukrW8otmVZjG4iZ/urIVOwtweAcehoD1YrXdRah9ltJ58geVDJIN3I3KpKgjPOTgY9c1X+jeFTvbl7+7uftzFj50N07KnPwFcgFuME5x7DFenwx6hluzd6bqm2We1LIxkUHzod2xt4I+PBx8WOQ6/UiHf4deJMWpqkVwBBdFchTkJOBn44Sfofh+RxnBxP8VF+oOgbS8tY4Ankm3AFtLDkSQ47YbOWGeSCee/fmtBonV9xpk4stdwM8W98B+zmX0Ep9G+f6/vECxsUrNMVCnGlcqUB6KUpVIKUpQFMalf319rrTW9hJPHZb4Lbzz5MKy7tslwztwxyGwo5wEPBHMZ1nQb3TtXgkuWaP/UHLS/6MZFx8YaVFBBJwdrkYOcmvo2lUAVis1ioBSlKAVoutOqItJtGuJgWwVREUgNI7H7q5+WSfkpre1Deregk1W8hlupXa2ijdfswO0GVjxIGHPY8/NV9MigJLpGpx3luk9u2UlTcjY7Z9CPcHgj3BqG9NeF1vA00moFdQnmcsZbiLspA48sswBznn2wBjFRHw/wBTk6f1STSbxv2EzbraRjwC/EbD2D42kejj6mrtoClvCBPsuu6naQE/Zk80hckhWimVEHPqFZlz67auivnboy71IahfzaZaiY3M0g8+cERRgzMzHcSATz2z6djVt9EaHqFu8kupX32hpVA8lExHGVJwyNxjg4ICj88CqCXUpSoBSlKFMUquta8SZTevZaVZteSxZErGTYiFcBh25AJwSSvPAzXo6R8Rjc3hsb+2azux91GbcsmBuwDgYOOR3BA7+lCHdrPirp1rM0JeSV4yRJ9nhLqm3725sgHHrjOK3/TfU9rqUZezmWQD7y8q6Z7b42wy9jg4wccZqrOgr4aBq91YXoCJcuHgnbgMMt5e5j+FgSM+jKR6kjd9f9CPBIdS0bMN1Fl5Yoh8M692Kp2Lccr2b/m7gWfSoz4fdXprFmJlGyRTsmjH4JAM/DnupHI/TuDUmoUVSHXl82idSR3scbSJcw/FGhx5jbTEUBwcHcsLdvWrvrre3VmV2VSyZ2sVBZd2N21u4zgZx7UBAuj9R1q8uRPdQw2tmQR5EinzSD2ZfxBh/FtGM/D6ieTQK+N6q207l3qG2sOzDPY8nmu2sUBisVyxVaah4s5u5LewsLi98ksJWhJGNpwxVFRiRnIydufzoCycUqvrfxk00r+1aeF+Q8UluxZGBIIJXI9P/o8UoQsilKUApSlAKVV3iJ4qrp19BbQbXCupvDjdtQkZjTH49uSfb4R74s+NwwBUgggEEdiDyCKAjvX3VsekWbTuA7khIo920yOfTPoAMkn5fOtj01rSahaRXMX3ZUDYzna3Z0PzDAj8qifUnhuNTvpZ7yZni8ny7aIHAhdlId+O+Dhh7k88AVD/AAO1l7K7uNJuuGDu0QJ/4icSIufRlAcf8pPrVBd1KUqAUpSgId4k9BprUKLvEU0TZSXZuwp++hGRkeo57gfOpPpds0MMcckhmZFCtK4AZyBjcwHrXqpQGAMVmlajqrqGHTLV7m4ztTACoMs7NwqKPc/+hoDbUqpE8S9Ukh+1xaTm0ALbjI28oPxDjOPmFIqc9E9Z2+rwmS3JDJgSRPjfGT2z7qecMO+D6gigJFSlKFNfY6Jb28sksMMcckvMjxoFLnJbLY7nJJz86qbxuItdV0u6HDBviI4JWGWNsE/SRv1q6arHxy6YuNRhtRaRGV0lYHaQNquvdiTgDKjmhCSeIfTtlf2wW/dIcHEM7OqNG7YAClvvAnGV9ePUAiJaa2v6Qv2fyI9SiXiGUShXVR90PkhiMehBx2DYxXXpXhHLdSCfXLqS4f0hjc7VH7pkPYduEC9u9WtbW6xIqIMKihVGScKowBk8nj3qgr3wi6QurA3VxehI5LtlbyYiCEwXYk4JA5cgAE4A781Y1KVCisVmlAYqvPEzr2fT7iC0sYFluLgAqZclRufYqqoIySQeSQBx39LEry3WnxTMrSxRuyEMjSRqxQg5BUkZBzzxQFaT9c6npLxnWrWI28hC+fZHmNjnhhuIJ+XGecE9q9N50VKtwdR0C5jja5Ad4pRugmD4bcCAcZ74x3JwRU36o0Zb+zmtpAMSoVBI+6/dHHzDAH8qr7wC1pmtprGbIltJDtVu4jckMv8A0yBv5xQhTHV2syT3073UMAm3lJfKEirvixGSBv8A4PzOaVe3UfSGhT3Usl3JCk7tmRftoj+LAySm4YJ7n3JzSqCyqUpUArjIu5SMkZBGVOCM+oPoa5UoCmOsfCqK20SUxEy3UTfapZ2Hxy7QfNXnJChWZgM8lfnUi8Deo/tumLExzJaYhYevl4/Ytj22gr/+s1YbqGBBGQRgg9iD3BqsvDfw6uNJ1C4l82MWz70SIFmdk3ZiZzwFKjj17t2qgs+qs8QPDy5udUt77TWjjkBUytIxUB4iNjkKMtlfhI9lHvVpUqAwucc9/XHbPyrNKUApSlAKUrz6laCeGSIsyCRGjLRttZd6kblb0IzkUBV+n+LKtrstq7L9kZhBDIABtlXgszeqs+4Z/wCU+5qV+KHTDarpzwxECVWWWIE4DOmfgJ9MgsM+5FQbqHwbSPRwluPMvId0xkAwZycb4gPbaBtHuvpuNSDwY63/ANStfInbNzbgBs95IuyyfM+jfPB9aoIn0h4sjS7UWep204lth5a7EUEqvCq6uRtIHGRnIFQ7pDVJ7HWoLnyWt4r2YgREFVNvPLtwoI5VSQQcd0FfT0tujEFlViOxZQSPoTVO9W6Tc6p1PbgQzJb2vlEyyRMsbLE3muyMRg5YhBjPIoC5qVmsVAKUpQClKhnij1v/AKNaq6IJJpWKRK+dowMs745IGRwCM570KTOq66/8VYtMlNtDDJNc8fCyskYLY28kZfv+EYPvUYl6j6ktrf7dNHE0GA7QmOPKRnncyqd6jHzJHqBg1YXRWuWuswx3qRIJkBibeqtJC3BZFfGdp4IPGQfTkUIU11HquuxiDU70vFGsyeXCCY1GQW+KEchSAVy/POPWvoXTb5LmGOaI5SVFkU/wuAR/mtb1voQ1HT57Y/ekQlCfSVPijOfbcBn5ZqB/9n/qEy2sllLkS2rEqG4PlOTkYPOVfcD7b1FUFr0pSoUVRfWPRGorrUz6SHjS7Qs8yN5aJvI85Xk9CXUNxyd3FXpSgKZtfASMoDPeSGQ8uY4125PtuOT9T3+VKuWlLkOylKUApSlAKUpQCsUpQClKUApSlAKUpQCvnjRf2XWTLH8ANzMCE+EEGNyQQPTPNYpVB9EVilKgM0pSgMUpSgM1GOv9PintT50UcmzJXzY1faSOSu4cdh2pSgN5tDW+GAIMWCCMggpyCKpj/s0Oc3wycYtzjPGf2vOPesUqgvGqG6U+DrKcJ8IaS6BC8AgozEEDv8QB+ozSlAXzSlKhRSlKAxSlKgP/2Q==">
            <a:hlinkClick r:id="rId3"/>
          </p:cNvPr>
          <p:cNvSpPr>
            <a:spLocks noChangeAspect="1" noChangeArrowheads="1"/>
          </p:cNvSpPr>
          <p:nvPr/>
        </p:nvSpPr>
        <p:spPr bwMode="auto">
          <a:xfrm>
            <a:off x="53975" y="-884238"/>
            <a:ext cx="2466975"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9" name="AutoShape 14" descr="data:image/jpeg;base64,/9j/4AAQSkZJRgABAQAAAQABAAD/2wCEAAkGBxQPEBUUEBQUFBUUFhYUFRUPEBQVFxUVFBcXGBUUFBQYHCkgGBooGxYWITEhJSkrOi4uFx8zODMtNyguLisBCgoKDg0OGxAQGiskHCYsLC0uLTItMiwvLy8sNCwsLDcsLCwsLSwsNywsLCwsLDMvNy8sLCwsLCwvLTUsLC4sLP/AABEIAMIBAwMBIgACEQEDEQH/xAAcAAEAAgIDAQAAAAAAAAAAAAAABgcBBQIDBAj/xABBEAACAQMDAgQDBQcCAwgDAAABAgMABBEFEiEGMQcTQVEiYXEUMkKBkSNSYpKhorEVM0NygggkNFPB0uHxY4Oy/8QAGwEBAQADAQEBAAAAAAAAAAAAAAECAwQFBgf/xAAvEQACAQIDBQYHAQEAAAAAAAAAAQIDEQQhMQUSMkFxUWGRobHREyJCgcHh8FMz/9oADAMBAAIRAxEAPwC8aUpQClKUBilKUApSlAKUpQClKVAKUpQClKUApWKUApSlAZrFKUApSsUBmlYrU6j1NaW3+9cRIR+HzAW/lXJ/pRtLUyjCUnaKubesVErTxJ0+WXyxMV9nljZEPy3Ht+eKlccgYBlIIPIKkEEe4I71FJPQzqUalPji11RzrhNKqKWchVUEkscAAdyTSWQIpZiAACSScAAdyTUB6g1s3TbVyIlOVB4Lkdncf4X07nntqr140Y70iU6bm7I46/rbXTYGViU5VTwWPo7j/C+nc89tWtFSuTV81Xryqy3pHqU6agrI4k1msYpWg2Fs0pSvszwzFKUoBSlKAUpSgFKUqAUpSgFKxSgFKUoBSvDqOs29t/vzxR/KSRVP5AnJqL6l4pWEOdjyTEekMZx/M+0fpWLnFas3U8PVqcEW/sTalVBqXjI5yLe2VfZp5C39i4/zUX1HxF1Cf/j+WD6QIqf3fe/rWt4iCO+nsfEy1sur9rn0HPOsYy7Ko93YKP1NRzUev9Pg+9co59oAZP6qMf1r56u7uSY7pXeQ+8jsx/UmuitTxL5I9CnsKK45t9MvcuTUfGKFci3t5H+crrGP0G41FtS8V76XIj8qEf8A449zfq+f8VBKVrdWb5nfT2ZhofTfrn+jZ6j1BdXP+/cSvn0aRtv8o4/pWspSteup2xhGKtFWFbjp/qa6sWH2aVgCf9s/Ejf9B4z8xzWnAzU26b0HyQJJR+0PKqf+GPc/xf4rCdRU1vHPi6tOELTV78iZTa/PeQoLhVjOAWSMnBb0LZ7enw84PvxjoYhRx3/x/wDNeZTXIV5VevKrK8j5+MFHRWO1Kw1YVsV0zS1oSuzNs5F6V5S3zpW34Rhvly0rNYr648YUpSgFKUoBSlee8v4oBumkjjHvK6qP1JqFSbyR6KVENS8SdPgyPOMpHpAjN+jHC/1qL6j4yjtbWxP8U8gH9ig//wBVrdWC1Z109n4mppB/fL1LXrDMAMngD1PFUBqPidqE33ZEhHtBEB/c+4j8jUYv9TmuDmeWWX1/ayM+PoCeK1PFR5I76ew6r45JefsfRGpdaWNvnzLqLI4Kxt5rZ9iseSKi+peL9qmRBDNKR2LbY1P5nLf21SlK1PEyeh309i0I8Tb8iw9R8XbuTIhjhhHvgyMPzYgf21FtR6tvbn/dupiPZH8tfzVMD+laUd8Vtl6YvSm8Wlxt9/Ik7e+Mdq1uc5c2dscNhqOkYrr+zUE1llIxkEZGRn1HuKkfRPSjanctEZBD5a7nyuX4YDaq5HOT69ql2o9QafcYsr8XLGItEt3MkayRkcchOdvHqDnjI9asad1d5Cri1Ce5GLlbW3Jfkqyu2C3Z3CDAZjgeY6oMn3ZyAv5mrJ07TZ9Lljja4SOxmbIv7WGIsQQdqNNtJjyccnIGeDjNSO9lEknk3UVrLYDP/erm/SSQ5HDoxbcrfID14NZql2nPU2jZ/Kk123/DSz7r3K71XoZ7KDzb2eOEtuEUaq8pkZRkAsg2qDxyT61EqsOXqW3swYYpv9QsmbBtbqJw0SjPxRTEY4PbH6A81GRoEt7KTp9pP5THKh/iAHt5pCrj6n8z3rGUV9Jtw9eaTdbTteS8HmvPqaKlWFpfhHdyYM8kUA9smVx+S/D/AHVL9M8J7KLmYyzn1DP5a/kEw391ZKjN8jCrtXDU/qv0/rFHAVv9L6Kvrn/btpAP3pQIl+oL4yPpmvoDTdEt7X/w8EUfzSNQx+r9z+ZrGuaj9niLD77fCg+fv+XetnwElds86ptyTypw8f0U9pnSv2KU+eUeVeAIyWVD65JAy3+K3Vc/L7knJ7/mfeuFeDiXPevLwNbrOq95u7Fcga411XE+0ccn5VzJXI3Y7JJMV26Tpj3cm1OAOWc9lHz9z7CuWhaU96+E4UfffHC/L5t8qsewskt0CRjAH6k+pY+pr1cHg975paepyVq9slqeS26dtkQL5StgfecZYn1JNK2maV7KhFcjhuzvpVY6l4xwrkW9vJIfQyssY+uBuNRbUvFi+lyIvKhH8CbmH5uSP6Vi68FzPQp7JxU/pt1f8y961Wo9S2lt/vXESH90yAt/KMn+lfOmo9RXVz/vXErj2MhC/wAo4/pWrrS8V2I76ewv9J+C/LL21Hxaso/9oSzH+BNi/q5B/pUW1HxinbP2eCKMe8jNIf6bR/mqyrNaniJs9CnsnDQ1V+rJHqPXV/cZ33LqD6Q4jH0+AA/1qPyylzuclie5Ykk/UmuVtbtK6ogyzsqKPdmOAP1NWDq/TFlo0UZvhJd3EoJEUb+VGNuMksPixkgZ9fasUpTzbyN8p0cO1CMc3oks/wC6ldUrc67q8NwqrBZxW21s7o3dmYYxtJb9a9vQ0Mc0pi+xi6mbmPzJ2SJAB8TSKByB3/pWKjd2TNkqzjTc5Ra7rr3sRmptcdEJPYLdabK9wVB8+JlAdSO4VB2I/dycjkE+sqeXT4Jvsl9FaPK7Knl2Ng6+Uz4xmYtluCPujNa3U9Fuunbo3NlultT99ScgLn7kuO2M/C/p+oO1Uktc16HnSxsqjSh8stVfSXdf0Ir0N0o2qzsgcRpGoZ2xuOCcAKueSeefSpRB0Xa5w9vfJECQbm6uLeAcHG5Y3AJHrXXrOq2Sv/qGm3X2a4KkyW5hY+Yx5KlQNoye/oe/B5Oun61F84M2nW9xNgDcgly2P4FJJqpQjk9SVJYmq96N1Hs0afPVq/W9u42Fhq9rolyFhljvbaRtzERqZYHXGGWTGH+gP6dznq62ubcjUbC9lmgdtwbziWjJP3ChOGXPGMcdiPWs3Gj6tqcSw/ZobS3BysYjWFQfQkHL/wBK2Ol+Dg4+1XJPrst0xz6/G/8A7aztJ5JZeBpdShTanUmt7Rriuu+yST/nc0t51dbXcQuHMlpqMX3ZbVMrNx+MZ7ehB7fMcV57Xqy6viN2n215IML5jWbO3/UVOP8AFWjpfQFhbY226uw/FOTIfrhvhH5CpJFGEGFAUDsFAAH5CtipSerOSePw8cqcG+y706Wzt3XKoGgazfJ5cjRWkBXZ5KbUQJzwI48nHPYmvdpfg/bpg3M0kp9owI1+h7n+oqy68l/qEcCM8jYVfvbVZyMDdyqAntz9Kz+FHnmcsto1rWhaK7lbz1NdpfSVla48m2jBHZnXe3875NbqtFd9TIjhFjlY4BYiMgKrHCMfcMe2DzyM7vhPhhub+eThViiDHkIylsYAQiQBmQ7idw2k7fTBBzSS0OOc5Td5NtkpdwoyxAHuTge3euEMyuNyMGByMqcjgkHn5EEflUZj6WeRUFzO5CcgRO5YNuHPnSEt9zchwBkSE53KrDfWFjHbqViG0EliMnGTyTjsCfX3PJyeapiaq91S7+MQ26hozkiV+HQ8K8UgwueCSD2GO/aozd3kkzEyOXwTt+FQAPZQPT65+tSbqrUdieWp+Jx8XyT/AOe30zUOkfFc9WfI2QXMxI+a6iawzVwUM7BUBZj2CjJ/ICuGrhY1Xd3OiFVwVkYuJ9qnFenRdDkvJAyHbHx5jn274X3b/Hf69Gn6nZF5UvGdZYJTF9mWJ2ldlA+JVjBZkySMjvj2xmzbBEWNREuxMZVdhTGeeVIBB9881MPgLO81ZdgqYjKyPFP03A8cceJESNt+2GeSIOx7+bsYeZ+daa7tZ9MaWWG4LwPt8u2mtru62OASQsqO0iBsfukDjj3l2ayDXqrI5DSaHr0txbxyyWdxC7jLRsEypyR+IqfTPIHes1ut1KEPlas0pXln6EKUpQClKUB22s7ROrocMjK6n2ZTkH9RVp3vUWn67bol65tLiP7rkZUE43bW7FDgfC2Dx39arrS+nrq6x9nt5ZAfxKhCfzn4R+tS/S/CO8lwZ3igHqM+Y4/6V+H+6t1Pf0SujzcZLDNqU57slo08/DM8TdI2UZzLqsBQf+TGXcj5KrHB/WvPqus2ls8J0dZo5YuDcyMcycEEeUcg5z6gdsYqxdL8JLOLmdpZz6gt5afkE+IfzVL9M0G2tf8Aw8EUZ90jG4/V+5/WtyovuXmebU2nSTzcp92UV90ln9yrLTVdcveYoAjHA8420cTY+Ty9/wAq9Np4V3U+Te3mNzbmVC8pJPqSxAB+eDVt0rb8FfU2zhe0pr/lGMeiz8WQvS/DCwgwWRpmHrO5I/kXA/UGpZZWEUC7YY0jX2jRVH9BXGTUYlcR71Ltuwincx2Y3HavIA3Lk+m4e4rQ3nWsSQGVI3b4WkVZBs3xwyKlwQVDFXjDEmNgG+EjAwSNkYJaI46lepV45NknrruJ1jUtIyoo7s7BQPqTwK0ukalczTDzISkOxgSyGN1kyGXejem04yjPznO3FdF10gsk4keedkGzEMjCRQU3Aj4s7gyO6NuyxGPiGKpqPZedTW8W7JdtmwnyoZGH7T7mGC4Yn0AJJ7AE8VqY+qpbhiIIWRTt2SPBNIG5UnIVQVDLna4DL6nBUpW5tenbePb8G/Z9zzSX2ANuAGfZgGyckkAkkjNbUDHb+lARGTTb+4Vlkl8lWdyCzhmQAs0QUQqm4BwmcsN0ZdWXPxnc6Loq2m7a7sX2ly2wBmVVUOVVQA21QvwgDAAxxW1rFAdMNusYARVUDOAqgY3HJxjtk81zJrka4GgME1FeotVvoLtPs9vHJaLHuneWVULMzhdsRzkMo+LBGCMjvipOxqGdT64sjtDGwPlNiQA/jxnafoD+ufasZy3Vcyirs1uoXZlcu3djn6D0A/KtfJJXrsNOluT8AwueXbhfy9z9KlWlaJFb4ON7/vuOx/hX8P8An51zRg5Zm1ySNBpfTcs3xSZjT5j4j9FPb6n9Kl+nafHbriJQPdjyzfVq5C4BJAIJHcAgkfUelc99b1FI1t3OUcSKzMqqGf7zKoDNgYG5hyeABz7V5dc1mKxt3uJywjjALFFLHkhRgD5kV6N1HUOpVgGVgQQwBBB7gg8EVSGji61gCo9xHcWscuCkt1EBEQ33SZY2ZY85GN5WpGkgYAqQQRkEHIIPYg+oqJ3HQdo6GMfaEhY5a3hvJ1gbnOPK3YAzzgYp0NoM+ntdRMym1Mu+zQSM7RoxYuhLDgfcwOed3JzkiEvzSurdShT5epVtaX4NjvdXJ/5bdMf3v/7amOl+H2n2/IgWRv3rgmT+1vhH5CuOOGm9cj6urtnDw4by6fs+frDTprg4giklPb9lGzY+uBxUt0rwtv5+XVIB7zOCce4VM/ocVfMUSoMIAoHYKAAPoBXOt0cLFas82rtyrLgil5lZ6V4PQJg3M8kp/diURr9DnJP5EVL9K6PsrXHk20YI7M6+Y4PuHfJH5Vva8eoapDbqzzSIixhS5Zh8Cu21WYegJ4yfY+1bo04x0R5tXGV6vHN+nkj2UqOXnVaIJSiF0hkWB33J8MkmzadmdzJ+0TkDJByAa1M2oaldqPLgMAwQwEo+GaCQ74XkIV/LkUFRIi/CdjAkE4zOYm0kgUEsQAASSxAAA7kk9hXRaajFMzLE4cqEYlOVxICUIYcHIBPB9veo2el5rgxm4mdBFNJJEqPvmSN4ggj+0d9wfc27k4O3J71vNL0aO2Z3TJeQL5rnA8wpnDuiAJvwcFgASAuc4FActZS4MZ+yPEr4OPPjZgx/CAQw2fUhu/Y1obzTb24jGHwJBG+26YLJA4XbJHIkKGO5iYZyhK8lsNypSW0oCNWfR0SReS7vLCN2yOUK2xWIwodgW4UbRtK8d8nmtxY6TBbktDEiMVVWdVG9gqhVDyH4m4VRyT2r20oBWKUoBSlKAxWKzXTeXAijZ2+6ilj9FGTQLM7DXBhUA6elm1xpJZ5ZIrZG2LBbuYyxwD+0kX4jwR6/pXXMWMjRadpMhZGKG4v5DBGCPxKSxeQfNaid9DfUpKm92TzJN1PqMkELeQu+ZvhiXjG4/iYngKvck+2O5FQzprpJIW8y5cyyEklVJ8vLcsXPeU5ycnA+XrWw6Ev/APVLWZLtAs9vO8MqI8mEKk7Hj3MWT8QyD3Q1jU7qTS2U3OZrVm2iYAeZCT2EoHDr/EMH3ye5u2phCG/lHUk6S8YHA9APSuF3EJY3jJYB1ZCUYqwDAglWHY8965wIGUMhBVgCCOQQexFdgjoYFL9T9LPpcVukZgVDOAuoLbvFPbZb4TPLG+HUhiuSPT04qaW/W7Q3Vvb3X2eT7SdsU2nzmQbsgDzYiMoCWHIJHf2OJm8WQQQCDwQRkEexFeOx0O3t2Lw28MTHu0UKIx/6gM1AbDNcga4gV5J9VgjlWKSaJZX4SNpFDsfkuc1CnvBrINcQK5CoDw3WtwxOUkfDDGR5ch7gEchSOxFK89/01bzyGSRWLNjJE8qjgAD4VYAcAUqkJZXVc3KRLuldUUfikYKP1NQ46vd3qwpCHgkkiuI7keS3/dbhV/ZyiR12sokUqFydyyA9gTXGPpO6uMSXVzhnhtyV8pS8N1bv5iSq6EI+C0iHCruUjNbCEgvep7aKJJfMEkbyeUGt/wBr8QVmbITJ+FUYn2Ary2HUjT3UMSxgRyRTTCYSLJHKkZjVPIkQ8k+Zk7gCNvY5zXdB0tBuLyr50hm+0lpcY83yvJDCMfDxGMDg+/J5rcQQLGMIqqCSxCKFBLHJOB6k+tAdlaHV+kre7uBPMCXEaRfCdvwpL5q5I5I3d1PBzyO1b6lQGvtNDt4SpjhjUp907AWUZJwrHlQMnAHA7DArYUpQGKUpQClKUApSlAKxSlAKxVZeLHU8lneafEZ3trZ2aW4kh3bmWMj4AVBOME8D94e1bMeKVqpQ3FvfWsUhxHcXdoUhbPbDBieRz27c0BOq6rmASIyNyGBUj5EYNc45AyhlIZWAIKkEEHkEEdxis0BU+kXknT908NyrNbSnKyKM9uA49zjAZe/GR87NsNQiuUDwOsin1Rs/kfY/I1zvrGOdCkyK6HurgEf/AHUMufDaNXL2dxNbN/AxYfTOQ2PqTWCTjpodsqlKtnN7su3VP2PM+jXFl1B9otomktb5MXOwgCKRMDzTnA77T7ndJgV7PFG/ijsJI3I3ygLGvGSdwO7HsMZzXWek9RPB1R9vyiIP67s/1rnp3hxbo4kuXkun75mPwk/MZJb6EmknJq1iU40qclJzvbkk/wA2Ofhmkn+mw+YD+LZn/wAvcdn5Y7fLFScpXbJhEJA4VScDjhR2H6VHujesbbV4i9u2HX/chkwJE+ePxL7MP6HiqlZWOepPfm5drN0UoI67ytcdtUwK20fxGimlmhvYzDF581vFc4dYX2niOR+8Umwqe/6V0noe50+ZpNJFvIJ2GXvUEk1tuIy8cpP7RMc4PPbvVjXmnRTxvHLGjpJ99WUEN8z8+3PyqKaboF5pkyJZOLixY4MF1LiS1HvDLg7k/hPy9y1AdOpX2paXGZ7hob+3QZmMUP2eaNcj40G4q4HtwalekajHdwJPA2+ORdynGPkQR6EEEEe4rX6/0da377rlZG4AKrPKiMFORuRWAJ+f09q3FjZR28axQoscaDCogwAPlUB2YpXPFKhTYUpSthiKUpUApSlAKUpQCsVmsUApVYeMGsX1k8DxTNFYyMI53to1M0ZJ5O9s4BXkYxyuM8itTofVVrpavdQ2WrTxShVlvros3mqPuPhmCleThsDvj1xVBctK8OiavDfQJPbOHjkGVI4+RBHoQeCK91QCsVmsUBH+tekYNXt/JuAQVO6ORMbo27ZGe4PqD3+oBET1PpLWLq0NhPdWL2xCqZ2glNyVQgrlPubvhHOc+uc81ZlKA13T2lLZWsNujM4hRUDP3bHqfb6enathSoHeeKtmrOII7q7WM/tJbK33xJjuS5IBHzHHzoCd1itZ031Db6lAJ7R96ZKnghkYd1dTyDyPyII4raUKcSKqzW+rNStdTupUtpZNPthEk0ZXDbWBJuYD687icZG3G7HdbUpQGr0XV4NQtxNbOJI3BGR3U45V17qwz2NUVoGi3MkEUVhZXMV9azSA3pK28aoZCdkhcftuM5XuPmODZOo9FT2d4LvRGjj8xgLm0mYrBKp7uuAdjD5DjPHqrT1ScDPBxyAcgH1AOBn9KEIJ0N1NcvcTWWqjZdod8YSArHJD+8kgYhxn5D8zkLN8V2VjFQHXimK54rGKFOOK1Vz1LZxSeVJd2ySA4KPcRqwPsQW4PyNbfFQ3QPDKwtEkRolufNbcXvI45JFBGNqvtBA9cjBye9QEmkkkz8CKy8EN5mM5Htis1TeseHerQTvHplzMtoDmFftsqbVYbim0H0YsM+uM+tKtgX1SlKyIKUpUApUW8RupTp1kTCN1zOwgtkAyWmk4BA9ccn5nA9a0vgv1c+o2bxXLFrm2crIX+8yMSUZh7jDKf+Ue9AWHSlKAVilKA6b2zjnjMcyJIjfeSVQytg55U8HkVDOqNcvD51na6XJMCpiSWR0S3KsoBJB/CMkY+VTmlAQ7wr6Sk0ix8mZw8jyGVghJVCyquxSe/wB3JPuamNK1uq6/a2mBc3EMJPYTSopP0UnJoDY0rz2F/FcRiSCRJUPZ4nDqcdxkcV6KAVHPEHqIaZp00/O8Lsiwuf2rghCfkDyc+1SOuueFXXa6hlyDhgCMqQQcH2IB/KgK98NOu5LljY6mpivoh2kXb567Q2cdhJtIJHqOR64nIsFjjkW2WOBn3MCkS7fMYY8xkGNx4GffFRbxI6HGpIs1ufKvYMNBKp2ltp3CN2HpnkH8J+RNejw46lnv7dlvIJIbiBvLlLxMqSMMgsjYxnIOVHY/IigIVH09qXTVrNc289tcIWE1zE8BTI7ExsD6Z7cfQ9qsnpDqBNTs4rqNSokByrd1ZSVZc+oyDzWh1nw0hvZ3kubq9eJ38w232n9iDnOFXHAz7VLtN0+O2iSGBFjjjG1UTsB/6n1zQHorFcqxQpisVyrx6ukrW8otmVZjG4iZ/urIVOwtweAcehoD1YrXdRah9ltJ58geVDJIN3I3KpKgjPOTgY9c1X+jeFTvbl7+7uftzFj50N07KnPwFcgFuME5x7DFenwx6hluzd6bqm2We1LIxkUHzod2xt4I+PBx8WOQ6/UiHf4deJMWpqkVwBBdFchTkJOBn44Sfofh+RxnBxP8VF+oOgbS8tY4Ankm3AFtLDkSQ47YbOWGeSCee/fmtBonV9xpk4stdwM8W98B+zmX0Ep9G+f6/vECxsUrNMVCnGlcqUB6KUpVIKUpQFMalf319rrTW9hJPHZb4Lbzz5MKy7tslwztwxyGwo5wEPBHMZ1nQb3TtXgkuWaP/UHLS/6MZFx8YaVFBBJwdrkYOcmvo2lUAVis1ioBSlKAVoutOqItJtGuJgWwVREUgNI7H7q5+WSfkpre1Deregk1W8hlupXa2ijdfswO0GVjxIGHPY8/NV9MigJLpGpx3luk9u2UlTcjY7Z9CPcHgj3BqG9NeF1vA00moFdQnmcsZbiLspA48sswBznn2wBjFRHw/wBTk6f1STSbxv2EzbraRjwC/EbD2D42kejj6mrtoClvCBPsuu6naQE/Zk80hckhWimVEHPqFZlz67auivnboy71IahfzaZaiY3M0g8+cERRgzMzHcSATz2z6djVt9EaHqFu8kupX32hpVA8lExHGVJwyNxjg4ICj88CqCXUpSoBSlKFMUquta8SZTevZaVZteSxZErGTYiFcBh25AJwSSvPAzXo6R8Rjc3hsb+2azux91GbcsmBuwDgYOOR3BA7+lCHdrPirp1rM0JeSV4yRJ9nhLqm3725sgHHrjOK3/TfU9rqUZezmWQD7y8q6Z7b42wy9jg4wccZqrOgr4aBq91YXoCJcuHgnbgMMt5e5j+FgSM+jKR6kjd9f9CPBIdS0bMN1Fl5Yoh8M692Kp2Lccr2b/m7gWfSoz4fdXprFmJlGyRTsmjH4JAM/DnupHI/TuDUmoUVSHXl82idSR3scbSJcw/FGhx5jbTEUBwcHcsLdvWrvrre3VmV2VSyZ2sVBZd2N21u4zgZx7UBAuj9R1q8uRPdQw2tmQR5EinzSD2ZfxBh/FtGM/D6ieTQK+N6q207l3qG2sOzDPY8nmu2sUBisVyxVaah4s5u5LewsLi98ksJWhJGNpwxVFRiRnIydufzoCycUqvrfxk00r+1aeF+Q8UluxZGBIIJXI9P/o8UoQsilKUApSlAKVV3iJ4qrp19BbQbXCupvDjdtQkZjTH49uSfb4R74s+NwwBUgggEEdiDyCKAjvX3VsekWbTuA7khIo920yOfTPoAMkn5fOtj01rSahaRXMX3ZUDYzna3Z0PzDAj8qifUnhuNTvpZ7yZni8ny7aIHAhdlId+O+Dhh7k88AVD/AAO1l7K7uNJuuGDu0QJ/4icSIufRlAcf8pPrVBd1KUqAUpSgId4k9BprUKLvEU0TZSXZuwp++hGRkeo57gfOpPpds0MMcckhmZFCtK4AZyBjcwHrXqpQGAMVmlajqrqGHTLV7m4ztTACoMs7NwqKPc/+hoDbUqpE8S9Ukh+1xaTm0ALbjI28oPxDjOPmFIqc9E9Z2+rwmS3JDJgSRPjfGT2z7qecMO+D6gigJFSlKFNfY6Jb28sksMMcckvMjxoFLnJbLY7nJJz86qbxuItdV0u6HDBviI4JWGWNsE/SRv1q6arHxy6YuNRhtRaRGV0lYHaQNquvdiTgDKjmhCSeIfTtlf2wW/dIcHEM7OqNG7YAClvvAnGV9ePUAiJaa2v6Qv2fyI9SiXiGUShXVR90PkhiMehBx2DYxXXpXhHLdSCfXLqS4f0hjc7VH7pkPYduEC9u9WtbW6xIqIMKihVGScKowBk8nj3qgr3wi6QurA3VxehI5LtlbyYiCEwXYk4JA5cgAE4A781Y1KVCisVmlAYqvPEzr2fT7iC0sYFluLgAqZclRufYqqoIySQeSQBx39LEry3WnxTMrSxRuyEMjSRqxQg5BUkZBzzxQFaT9c6npLxnWrWI28hC+fZHmNjnhhuIJ+XGecE9q9N50VKtwdR0C5jja5Ad4pRugmD4bcCAcZ74x3JwRU36o0Zb+zmtpAMSoVBI+6/dHHzDAH8qr7wC1pmtprGbIltJDtVu4jckMv8A0yBv5xQhTHV2syT3073UMAm3lJfKEirvixGSBv8A4PzOaVe3UfSGhT3Usl3JCk7tmRftoj+LAySm4YJ7n3JzSqCyqUpUArjIu5SMkZBGVOCM+oPoa5UoCmOsfCqK20SUxEy3UTfapZ2Hxy7QfNXnJChWZgM8lfnUi8Deo/tumLExzJaYhYevl4/Ytj22gr/+s1YbqGBBGQRgg9iD3BqsvDfw6uNJ1C4l82MWz70SIFmdk3ZiZzwFKjj17t2qgs+qs8QPDy5udUt77TWjjkBUytIxUB4iNjkKMtlfhI9lHvVpUqAwucc9/XHbPyrNKUApSlAKUrz6laCeGSIsyCRGjLRttZd6kblb0IzkUBV+n+LKtrstq7L9kZhBDIABtlXgszeqs+4Z/wCU+5qV+KHTDarpzwxECVWWWIE4DOmfgJ9MgsM+5FQbqHwbSPRwluPMvId0xkAwZycb4gPbaBtHuvpuNSDwY63/ANStfInbNzbgBs95IuyyfM+jfPB9aoIn0h4sjS7UWep204lth5a7EUEqvCq6uRtIHGRnIFQ7pDVJ7HWoLnyWt4r2YgREFVNvPLtwoI5VSQQcd0FfT0tujEFlViOxZQSPoTVO9W6Tc6p1PbgQzJb2vlEyyRMsbLE3muyMRg5YhBjPIoC5qVmsVAKUpQClKhnij1v/AKNaq6IJJpWKRK+dowMs745IGRwCM570KTOq66/8VYtMlNtDDJNc8fCyskYLY28kZfv+EYPvUYl6j6ktrf7dNHE0GA7QmOPKRnncyqd6jHzJHqBg1YXRWuWuswx3qRIJkBibeqtJC3BZFfGdp4IPGQfTkUIU11HquuxiDU70vFGsyeXCCY1GQW+KEchSAVy/POPWvoXTb5LmGOaI5SVFkU/wuAR/mtb1voQ1HT57Y/ekQlCfSVPijOfbcBn5ZqB/9n/qEy2sllLkS2rEqG4PlOTkYPOVfcD7b1FUFr0pSoUVRfWPRGorrUz6SHjS7Qs8yN5aJvI85Xk9CXUNxyd3FXpSgKZtfASMoDPeSGQ8uY4125PtuOT9T3+VKuWlLkOylKUApSlAKUpQCsUpQClKUApSlAKUpQCvnjRf2XWTLH8ANzMCE+EEGNyQQPTPNYpVB9EVilKgM0pSgMUpSgM1GOv9PintT50UcmzJXzY1faSOSu4cdh2pSgN5tDW+GAIMWCCMggpyCKpj/s0Oc3wycYtzjPGf2vOPesUqgvGqG6U+DrKcJ8IaS6BC8AgozEEDv8QB+ozSlAXzSlKhRSlKAxSlKgP/2Q==">
            <a:hlinkClick r:id="rId3"/>
          </p:cNvPr>
          <p:cNvSpPr>
            <a:spLocks noChangeAspect="1" noChangeArrowheads="1"/>
          </p:cNvSpPr>
          <p:nvPr/>
        </p:nvSpPr>
        <p:spPr bwMode="auto">
          <a:xfrm>
            <a:off x="206375" y="-731838"/>
            <a:ext cx="2466975" cy="18478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18144854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692696"/>
          </a:xfrm>
        </p:spPr>
        <p:txBody>
          <a:bodyPr>
            <a:normAutofit/>
          </a:bodyPr>
          <a:lstStyle/>
          <a:p>
            <a:r>
              <a:rPr lang="en-AU" sz="3600" dirty="0" smtClean="0">
                <a:latin typeface="Georgia" panose="02040502050405020303" pitchFamily="18" charset="0"/>
              </a:rPr>
              <a:t>ORGANISATIONAL REQUIREMENTS</a:t>
            </a:r>
            <a:endParaRPr lang="en-AU" sz="3600" dirty="0">
              <a:latin typeface="Georgia" panose="02040502050405020303" pitchFamily="18" charset="0"/>
            </a:endParaRPr>
          </a:p>
        </p:txBody>
      </p:sp>
      <p:sp>
        <p:nvSpPr>
          <p:cNvPr id="3" name="Content Placeholder 2"/>
          <p:cNvSpPr>
            <a:spLocks noGrp="1"/>
          </p:cNvSpPr>
          <p:nvPr>
            <p:ph idx="1"/>
          </p:nvPr>
        </p:nvSpPr>
        <p:spPr>
          <a:xfrm>
            <a:off x="323528" y="764704"/>
            <a:ext cx="8020372" cy="5904656"/>
          </a:xfrm>
        </p:spPr>
        <p:txBody>
          <a:bodyPr>
            <a:normAutofit/>
          </a:bodyPr>
          <a:lstStyle/>
          <a:p>
            <a:pPr>
              <a:spcBef>
                <a:spcPts val="0"/>
              </a:spcBef>
              <a:buFont typeface="Arial" panose="020B0604020202020204" pitchFamily="34" charset="0"/>
              <a:buChar char="•"/>
            </a:pPr>
            <a:r>
              <a:rPr lang="en-AU" sz="2800" b="0" dirty="0" smtClean="0">
                <a:latin typeface="Georgia" panose="02040502050405020303" pitchFamily="18" charset="0"/>
              </a:rPr>
              <a:t>The organisation, or sport and recreation sector in which an individual is working, will determine the specific elements that may need consideration when implementing work schedules, planning or organisation of activities. </a:t>
            </a:r>
            <a:r>
              <a:rPr lang="en-AU" sz="2800" dirty="0" smtClean="0">
                <a:solidFill>
                  <a:srgbClr val="FFFF00"/>
                </a:solidFill>
                <a:latin typeface="Georgia" panose="02040502050405020303" pitchFamily="18" charset="0"/>
              </a:rPr>
              <a:t>Many of these are Australian law and must be adhered to in all workplace </a:t>
            </a:r>
            <a:r>
              <a:rPr lang="en-AU" sz="2800" b="0" dirty="0" smtClean="0">
                <a:latin typeface="Georgia" panose="02040502050405020303" pitchFamily="18" charset="0"/>
              </a:rPr>
              <a:t>environments to ensure safety, equality, productivity and success. These organisational requirements include: </a:t>
            </a:r>
          </a:p>
          <a:p>
            <a:pPr>
              <a:buFont typeface="Arial" panose="020B0604020202020204" pitchFamily="34" charset="0"/>
              <a:buChar char="•"/>
            </a:pPr>
            <a:endParaRPr lang="en-AU" dirty="0" smtClean="0">
              <a:latin typeface="Georgia" panose="02040502050405020303" pitchFamily="18" charset="0"/>
            </a:endParaRPr>
          </a:p>
          <a:p>
            <a:pPr>
              <a:buFont typeface="Arial" panose="020B0604020202020204" pitchFamily="34" charset="0"/>
              <a:buChar char="•"/>
            </a:pPr>
            <a:endParaRPr lang="en-AU" dirty="0">
              <a:latin typeface="Georgia" panose="02040502050405020303" pitchFamily="18" charset="0"/>
            </a:endParaRPr>
          </a:p>
        </p:txBody>
      </p:sp>
      <p:pic>
        <p:nvPicPr>
          <p:cNvPr id="1026" name="Picture 2" descr="http://criminallawyersauckland.files.wordpress.com/2013/02/common-law-defences.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1843" y="4754163"/>
            <a:ext cx="1878987" cy="2074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627175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855"/>
            <a:ext cx="7581901" cy="1653988"/>
          </a:xfrm>
        </p:spPr>
        <p:txBody>
          <a:bodyPr/>
          <a:lstStyle/>
          <a:p>
            <a:r>
              <a:rPr lang="en-AU" sz="4400" dirty="0">
                <a:latin typeface="Georgia" panose="02040502050405020303" pitchFamily="18" charset="0"/>
              </a:rPr>
              <a:t>ORGANISATIONAL REQUIREMENTS</a:t>
            </a:r>
            <a:endParaRPr lang="en-US" sz="4400" dirty="0"/>
          </a:p>
        </p:txBody>
      </p:sp>
      <p:sp>
        <p:nvSpPr>
          <p:cNvPr id="3" name="Content Placeholder 2"/>
          <p:cNvSpPr>
            <a:spLocks noGrp="1"/>
          </p:cNvSpPr>
          <p:nvPr>
            <p:ph idx="1"/>
          </p:nvPr>
        </p:nvSpPr>
        <p:spPr>
          <a:xfrm>
            <a:off x="467544" y="1882588"/>
            <a:ext cx="8280920" cy="4570748"/>
          </a:xfrm>
        </p:spPr>
        <p:txBody>
          <a:bodyPr>
            <a:normAutofit fontScale="92500" lnSpcReduction="20000"/>
          </a:bodyPr>
          <a:lstStyle/>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Access and equity principles and practice.</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Business and performance plans.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Defined resource parameters.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Ethical standards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Goals, objectives, plans, systems and processes.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Legal and organisation policies guidelines and requirements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OHS policies, procedures and programs.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Quality and continuous improvement processes and standards.</a:t>
            </a:r>
          </a:p>
          <a:p>
            <a:pPr>
              <a:spcBef>
                <a:spcPts val="0"/>
              </a:spcBef>
              <a:buFont typeface="Arial" panose="020B0604020202020204" pitchFamily="34" charset="0"/>
              <a:buChar char="•"/>
            </a:pPr>
            <a:r>
              <a:rPr lang="en-AU" sz="2800" dirty="0">
                <a:solidFill>
                  <a:srgbClr val="FFFF00"/>
                </a:solidFill>
                <a:latin typeface="Georgia" panose="02040502050405020303" pitchFamily="18" charset="0"/>
              </a:rPr>
              <a:t>Quality assurance and/or procedures manual.</a:t>
            </a:r>
          </a:p>
          <a:p>
            <a:pPr marL="0" indent="0">
              <a:buNone/>
            </a:pPr>
            <a:endParaRPr lang="en-US" dirty="0"/>
          </a:p>
        </p:txBody>
      </p:sp>
    </p:spTree>
    <p:extLst>
      <p:ext uri="{BB962C8B-B14F-4D97-AF65-F5344CB8AC3E}">
        <p14:creationId xmlns:p14="http://schemas.microsoft.com/office/powerpoint/2010/main" val="2511617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latin typeface="Georgia" panose="02040502050405020303" pitchFamily="18" charset="0"/>
              </a:rPr>
              <a:t>ORGANISATIONAL REQUIREMENTS</a:t>
            </a:r>
            <a:endParaRPr lang="en-AU" dirty="0">
              <a:latin typeface="Georgia" panose="02040502050405020303" pitchFamily="18" charset="0"/>
            </a:endParaRPr>
          </a:p>
        </p:txBody>
      </p:sp>
      <p:sp>
        <p:nvSpPr>
          <p:cNvPr id="3" name="Content Placeholder 2"/>
          <p:cNvSpPr>
            <a:spLocks noGrp="1"/>
          </p:cNvSpPr>
          <p:nvPr>
            <p:ph idx="1"/>
          </p:nvPr>
        </p:nvSpPr>
        <p:spPr>
          <a:xfrm>
            <a:off x="779462" y="2420888"/>
            <a:ext cx="7581901" cy="3415136"/>
          </a:xfrm>
        </p:spPr>
        <p:txBody>
          <a:bodyPr>
            <a:normAutofit/>
          </a:bodyPr>
          <a:lstStyle/>
          <a:p>
            <a:pPr marL="0" indent="0" algn="ctr">
              <a:buNone/>
            </a:pPr>
            <a:r>
              <a:rPr lang="en-AU" sz="2800" dirty="0" smtClean="0">
                <a:solidFill>
                  <a:srgbClr val="FF0000"/>
                </a:solidFill>
                <a:latin typeface="Georgia" panose="02040502050405020303" pitchFamily="18" charset="0"/>
              </a:rPr>
              <a:t>Using your IVET Book choose three Organisational Requirements and summarise them on page 5 of your booklet.</a:t>
            </a:r>
            <a:endParaRPr lang="en-AU" sz="2800" dirty="0">
              <a:solidFill>
                <a:srgbClr val="FF0000"/>
              </a:solidFill>
              <a:latin typeface="Georgia" panose="02040502050405020303" pitchFamily="18" charset="0"/>
            </a:endParaRPr>
          </a:p>
        </p:txBody>
      </p:sp>
      <p:pic>
        <p:nvPicPr>
          <p:cNvPr id="2050" name="Picture 2" descr="http://t0.gstatic.com/images?q=tbn:ANd9GcTHownk8qg7MGMqA2V1CYK-US1YX6nKTZNzgJ-gKMWjKoQ4GcGPvw">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856" y="4581128"/>
            <a:ext cx="2463957" cy="163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296114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377207"/>
          </a:xfrm>
        </p:spPr>
        <p:txBody>
          <a:bodyPr/>
          <a:lstStyle/>
          <a:p>
            <a:r>
              <a:rPr lang="en-AU" sz="4400" dirty="0" smtClean="0">
                <a:latin typeface="Georgia" panose="02040502050405020303" pitchFamily="18" charset="0"/>
              </a:rPr>
              <a:t>Organisational Requirements in Focus</a:t>
            </a:r>
            <a:endParaRPr lang="en-AU" sz="4400" dirty="0">
              <a:latin typeface="Georgia" panose="02040502050405020303" pitchFamily="18" charset="0"/>
            </a:endParaRPr>
          </a:p>
        </p:txBody>
      </p:sp>
      <p:sp>
        <p:nvSpPr>
          <p:cNvPr id="3" name="Content Placeholder 2"/>
          <p:cNvSpPr>
            <a:spLocks noGrp="1"/>
          </p:cNvSpPr>
          <p:nvPr>
            <p:ph idx="1"/>
          </p:nvPr>
        </p:nvSpPr>
        <p:spPr>
          <a:xfrm>
            <a:off x="107504" y="1556792"/>
            <a:ext cx="8640960" cy="5040560"/>
          </a:xfrm>
        </p:spPr>
        <p:txBody>
          <a:bodyPr>
            <a:noAutofit/>
          </a:bodyPr>
          <a:lstStyle/>
          <a:p>
            <a:pPr marL="0" indent="0">
              <a:spcBef>
                <a:spcPts val="0"/>
              </a:spcBef>
              <a:buNone/>
            </a:pPr>
            <a:r>
              <a:rPr lang="en-AU" sz="2600" u="sng" dirty="0" smtClean="0">
                <a:solidFill>
                  <a:srgbClr val="FFFF00"/>
                </a:solidFill>
                <a:latin typeface="Georgia" panose="02040502050405020303" pitchFamily="18" charset="0"/>
              </a:rPr>
              <a:t>ANTI-DISCRIMINATION AND RELATED POLICY</a:t>
            </a:r>
          </a:p>
          <a:p>
            <a:pPr>
              <a:spcBef>
                <a:spcPts val="0"/>
              </a:spcBef>
              <a:buFont typeface="Arial" panose="020B0604020202020204" pitchFamily="34" charset="0"/>
              <a:buChar char="•"/>
            </a:pPr>
            <a:r>
              <a:rPr lang="en-AU" sz="2800" b="0" dirty="0" smtClean="0">
                <a:latin typeface="Georgia" panose="02040502050405020303" pitchFamily="18" charset="0"/>
              </a:rPr>
              <a:t>Australia’s first Anti-Discrimination Act was developed in 1977 (ACT,NSW) to address discrimination as an issue in Australian society, including workplaces. This legislation later included the:</a:t>
            </a:r>
          </a:p>
          <a:p>
            <a:pPr>
              <a:spcBef>
                <a:spcPts val="0"/>
              </a:spcBef>
              <a:buFont typeface="Arial" panose="020B0604020202020204" pitchFamily="34" charset="0"/>
              <a:buChar char="•"/>
            </a:pPr>
            <a:r>
              <a:rPr lang="en-AU" sz="2800" b="0" dirty="0" smtClean="0">
                <a:latin typeface="Georgia" panose="02040502050405020303" pitchFamily="18" charset="0"/>
              </a:rPr>
              <a:t>Age Discrimination Act 2004</a:t>
            </a:r>
          </a:p>
          <a:p>
            <a:pPr>
              <a:spcBef>
                <a:spcPts val="0"/>
              </a:spcBef>
              <a:buFont typeface="Arial" panose="020B0604020202020204" pitchFamily="34" charset="0"/>
              <a:buChar char="•"/>
            </a:pPr>
            <a:r>
              <a:rPr lang="en-AU" sz="2800" b="0" dirty="0" smtClean="0">
                <a:latin typeface="Georgia" panose="02040502050405020303" pitchFamily="18" charset="0"/>
              </a:rPr>
              <a:t>Disability Discrimination Act 1992</a:t>
            </a:r>
          </a:p>
          <a:p>
            <a:pPr>
              <a:spcBef>
                <a:spcPts val="0"/>
              </a:spcBef>
              <a:buFont typeface="Arial" panose="020B0604020202020204" pitchFamily="34" charset="0"/>
              <a:buChar char="•"/>
            </a:pPr>
            <a:r>
              <a:rPr lang="en-AU" sz="2800" b="0" dirty="0" smtClean="0">
                <a:latin typeface="Georgia" panose="02040502050405020303" pitchFamily="18" charset="0"/>
              </a:rPr>
              <a:t>Racial Discrimination Act 1975</a:t>
            </a:r>
          </a:p>
          <a:p>
            <a:pPr>
              <a:spcBef>
                <a:spcPts val="0"/>
              </a:spcBef>
              <a:buFont typeface="Arial" panose="020B0604020202020204" pitchFamily="34" charset="0"/>
              <a:buChar char="•"/>
            </a:pPr>
            <a:r>
              <a:rPr lang="en-AU" sz="2800" b="0" dirty="0" smtClean="0">
                <a:latin typeface="Georgia" panose="02040502050405020303" pitchFamily="18" charset="0"/>
              </a:rPr>
              <a:t>Sex Discrimination Act 1984</a:t>
            </a:r>
          </a:p>
          <a:p>
            <a:pPr marL="0" indent="0">
              <a:spcBef>
                <a:spcPts val="0"/>
              </a:spcBef>
              <a:buNone/>
            </a:pPr>
            <a:r>
              <a:rPr lang="en-AU" sz="2800" dirty="0" smtClean="0">
                <a:solidFill>
                  <a:srgbClr val="FF0000"/>
                </a:solidFill>
                <a:latin typeface="Georgia" panose="02040502050405020303" pitchFamily="18" charset="0"/>
              </a:rPr>
              <a:t>Complete IVET Activity 1.4 on page 21 (ICT Task)</a:t>
            </a:r>
            <a:endParaRPr lang="en-AU" sz="2800" dirty="0">
              <a:solidFill>
                <a:srgbClr val="FF0000"/>
              </a:solidFill>
              <a:latin typeface="Georgia" panose="02040502050405020303" pitchFamily="18" charset="0"/>
            </a:endParaRPr>
          </a:p>
        </p:txBody>
      </p:sp>
      <p:pic>
        <p:nvPicPr>
          <p:cNvPr id="3074" name="Picture 2" descr="http://t3.gstatic.com/images?q=tbn:ANd9GcQGK4qVE528aGSTTcd_bQZ74_sGT3gfzfZt9TVNoOKgY0ZANfNH">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3861048"/>
            <a:ext cx="1969477" cy="1811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5120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377207"/>
          </a:xfrm>
        </p:spPr>
        <p:txBody>
          <a:bodyPr/>
          <a:lstStyle/>
          <a:p>
            <a:r>
              <a:rPr lang="en-AU" sz="4400" dirty="0">
                <a:latin typeface="Georgia" panose="02040502050405020303" pitchFamily="18" charset="0"/>
              </a:rPr>
              <a:t>ORGANISATIONAL REQUIREMENT in Focus</a:t>
            </a:r>
            <a:endParaRPr lang="en-AU" sz="4400" dirty="0"/>
          </a:p>
        </p:txBody>
      </p:sp>
      <p:sp>
        <p:nvSpPr>
          <p:cNvPr id="3" name="Content Placeholder 2"/>
          <p:cNvSpPr>
            <a:spLocks noGrp="1"/>
          </p:cNvSpPr>
          <p:nvPr>
            <p:ph idx="1"/>
          </p:nvPr>
        </p:nvSpPr>
        <p:spPr>
          <a:xfrm>
            <a:off x="323528" y="1484784"/>
            <a:ext cx="8496944" cy="5373216"/>
          </a:xfrm>
        </p:spPr>
        <p:txBody>
          <a:bodyPr>
            <a:normAutofit/>
          </a:bodyPr>
          <a:lstStyle/>
          <a:p>
            <a:pPr marL="0" indent="0">
              <a:buNone/>
            </a:pPr>
            <a:r>
              <a:rPr lang="en-AU" sz="2800" u="sng" dirty="0" smtClean="0">
                <a:solidFill>
                  <a:srgbClr val="FFFF00"/>
                </a:solidFill>
                <a:latin typeface="Georgia" panose="02040502050405020303" pitchFamily="18" charset="0"/>
              </a:rPr>
              <a:t>ETHICAL STANDARDS</a:t>
            </a:r>
          </a:p>
          <a:p>
            <a:pPr>
              <a:buFont typeface="Arial" panose="020B0604020202020204" pitchFamily="34" charset="0"/>
              <a:buChar char="•"/>
            </a:pPr>
            <a:r>
              <a:rPr lang="en-AU" b="0" dirty="0" smtClean="0">
                <a:latin typeface="Georgia" panose="02040502050405020303" pitchFamily="18" charset="0"/>
              </a:rPr>
              <a:t>Working in the sport and recreation industry there are many ethical standards of which you will need to be aware. Governing peak bodies in the industry set many of these ethical standards. </a:t>
            </a:r>
          </a:p>
        </p:txBody>
      </p:sp>
      <p:sp>
        <p:nvSpPr>
          <p:cNvPr id="4" name="AutoShape 2" descr="data:image/jpeg;base64,/9j/4AAQSkZJRgABAQAAAQABAAD/2wCEAAkGBhQQEBQUEhQVFBUVFBQVFRQUFhQUFBUXFBAVFBQUGBUXGyYeGBklGhYUHy8gIycpLSwsFR4xNTAqNSYrLCkBCQoKDgwOGg8PGiwkHCQtLCwsLC0sKSkqLCkpKSksKSwpKiwpLCwsLCksKSwsKSwpKSwpLCksLCkpLCksLCwsLP/AABEIALcBEwMBIgACEQEDEQH/xAAcAAABBQEBAQAAAAAAAAAAAAACAAEDBQYEBwj/xABGEAABBAADBAgDAwcLBAMAAAABAAIDEQQSIQUGMUEHEyJRYXGBkTKhsTNCUhQjYnKSwdEVJDRDU4KissLh8GOD0vEWs+L/xAAaAQADAQEBAQAAAAAAAAAAAAAAAQIDBAUG/8QALBEAAgIBBAECAwkBAAAAAAAAAAECEQMEEiExQRNRIkJxFCMyM1JhgcHwBf/aAAwDAQACEQMRAD8A8bCMBMAjAXccogEYCYBGEwEAiATgIgEwEAjCQCIBMQgEYCQCMBMBAIg1OAjATEMAiATgI2tTEAAu/ZWx5MS/LExzjpdC8ovUlcwjvgt/0YYKaHE5nRyBskfZOQFhBN2SeAoGvEqMktsbKirZJuXuM7rX9awZoyKvgbJ7Q+i0e/G40U8JMbGtfG0luTIC7Sg03oR6rVPxTQ5tUCdCSdKB01Hr7qv2tiGZCR+L0081wPJJy3HSopKj56MZY6iKIOoPgtFh+r/ILLTI9kpc5tlrQHNHaNC60rjzW938fEdmg9SCTJedrKyuokvzNquHOweaq+jfZskmFkDo2Phc7s5qdmcKL9L4Bo58yun1LjuMtlOjzTEOBcSAGgnRouh4a6qIhen7w9FD3z9ZhnNEMhLnZj9kXG6DWjUa8BwWc25uBJhmEiSOUt+0bHdtHIi9XD00WiyxfklwaMiWpiFM5lIS1aEENICFMQgpIaIiEJCmpCQkBDSYhSEISEDIyEBCkIQkKQIyEBCkIQkJAR0knpJAxBEEgEYCYhIgkAjATAQXRgsKZXtY2rcQBegF8yeQHFQgLd9FG7rJ55Jpvs4GjThmc+9Ce4NDia7x3qZS2xbD6FDtHc/FYdmd8LjH/axESxer4ycv96lUtXsmJ3zc62RMZHFfZAHaoGwSQRXI0OCqtqYbC4uzLAGPIP53DZYnEngXRnsPr+7xWMdR7oj1IPizzMBG1q1s/R+Xn+ZzxznlFJ/N8R6Mf2X+bXLP7Q2VLhnZZ4nxO7pGlt+ROh9F0RnGXTKaOUNRAImhWmydhPxBpoOpoGuzdXqeWiu65YuysAVpsaDti4zJ2m6XVjMLb36rd7n7iQdceslD3dX8AOXqyba67FOHr6LZ4XceFjutceskaRlLiQAGtAqhoToNTqueeddI0jjfZ5dj91sRBJmigk0cxzSWAt1JDW2OOoGlc9Vto97ZWAMmbUjbacobTQBqDlNO14UAo95d5ZGPOU1QrTl4juPksKcU5zibOqwcnJcmiSXRs37RsB1njwXTNjxK0DuWKbinWBa0mxpBzWbKR3w4gxcdWH4m3oR5HQ+qlYHkBkJLWEuOVoDW242dGgDj4clDj8bGNBy4ru2ZvVBCxxy9oAUDzPM2gZ24CRsADJCSLvL4+Kpt/MHNNE18YFR5jmbla9gqwQeY5FvO/BV0m8PWz564nQchqtNjsWThXOblDntytsgEcOI4lqatNMOzweWMhxB4g6oC1dmLdb3E8STdcOPioCvTRxkDmqMtUzlGQkBEQgIUxCHKkURZUBCmIQOCQyEhCQpSEBCQERCAqUhCQkBFSSOkkgGARgJgEQCoAgEQCYBGAmA4C9d2Th/yHYbeUmKOY99SjSx4RNH7S8z2Bso4rFQwD+ska01ybdvPo0OPovT+kHGgzRwsADYmDQaAOcBpXgwMC5dRLhImTqLZmmzKbr1ytYiC4zhaR1iW9DqPHVWuH3klazI4iWPnFM0Sx13U7h6FUjXpZ0WCk49Mu4dm7NmcHSQPgJ49U9zoSdbOQ9pvp3LQbO3XgiY92Ee6RhINNdne0g0bAF5a51fgsOJdKSixbmEOa4tcOBaSCPUaq/Ul02dMNQ12j1jCbIp7XD4gTZ07Ola8TdV/Bce29vtjDmAOFHQnz5D3WY2fv7iYa60dY0ixnGR9HmHga6cyD5qyxG18LjstPEL6PYmFNNnlK22pJnXHNGXkzG035+a5JcNQ0VjtvY00BtzCG8njtMI8HN0XDhy548lpZZxsBBXS3HFvBNJHquWaEoDoln2iSeKr58Ye9DIFAGElNIVndsvF08E2fBel7H2ayaN80zS1pYACXOBDQ4HiD8N8vFY3ZuGhwrOtxALn9nJGPHW3Hl60pNvb/wA0wyRERxlrQQB2gWusHNyOg4LRQlLoW5Lsym8BiOJk/JwRFmpt63+IjwJsjwVcWruGELnEMBedeAJvjrp5KV+xJepE2T82TWexVg8Drd+C7U0lRh3yVLmoRET/AO6XQWoMqoQf8n5SescABybTyTy516rie1dliq5qNzcxrQfLgPqoGcmRDI0ctVK4ICEDIC1CQpSEBCQyIoCFKQgISAipJHSdKgBARAJgjCYCARhMEQTA33RRsJs0k80oHVxxmM2DR6wEvogiiGNOvLMgx2L62V7zpmcSB3Dg0a9zQB6LR7Og/IdhsHCTEdo8QfzwzcPCENHqsqHrzc0t0mYZn0g0rQ5kg5ZHOFacFDaSVhQ5KQckEiExBmSxXiT6nima5DSa0DLTZ23ZsP8AZSOaObeLD5sNg+ytYN4MPJfXwdW48ZMP2b8TEeyfQrLZk+ZFmkck49M1EmwOt1wsrJxxyg9XMPOJ+p9CptjbvOkeGStLNSHZm0Rx5GllGycPD3Cv9m78YiGgXda3Tsy246G9H/EPdWpnRHUr5kdG2Ny8khYxwcfDT01XTsPc8RygTsJYWueTwAa0WSXdyutm784OZzTNH1L7vMRmZfeXNF+4XJ0giSVrXYdznQub2jG780MpIoubyIddHuPetIPc6OndFq0YjevaMeJxTnQNyx9ljAAbdX3i0niSdPClz4HYDpHua89WW6nMOXEu40AB3+CHBSmGTMGtdXI6tsGwfcBafeDEFuCa2SbPI9zT1bMuVmllunOzxGt0u1txqKMFUrbKmfaLcES3CuDsx7TnMvQcGgniBr7qjxe1JJA4Od2XHVooN+LNo0aDVdE+HYK7ZNgH4aLT3HxXHI5uShd3xNVQH1tXFLsTbOJwUZCnLVG9q0JIHICVKWoC1JjIXBRkLok8gPdROUjRCQgIUrggISGQkIS1SkICEDI6ST0kkAICMBCEYCYDgK03d2R+VYqGDlJI0OPcz4pD6NDlWgL0DonwbmSyYnqy9rMsVhzG9WJLMsvb+INY3UDXtqJy2xbBdl30hY7NNHENGxsugbAL+A9GBvusoAunae0DPNJKfvvLvIE6D0FD0UFLyzkm90mxgkE4SpIgIBOEwTpAEE1oU6BUX24+zGYnGsjkbnZlkc5pujTKHDxcFr9qdFUTrMEjoz+F/bb7/EPmqnoogvFSu/DCB+3IP/BH0mbSezGRCN7mOZDdscWkZ5Hdx/RC0VVydcVFY90kUW1dx8Xh7Loi9o+9F2x6gdoeyoXCj3ea1uy+kvFRUJMszf0hlf8AttHHzCodo4o4vFPe1puaTsssE24gNb/zvUuvBjNQ+U4aTgrtx2xp8OAZonxgmgXCgTV1fDgFFgNnvnkEcTczzdNsC8rS48fAKTOndEIK6cBtKSB2aJ7mHvaSL8xwPqo8ZgJIXZZWOY7ucCPUXxHiFz2mHKZfO25FNf5Th2OJ/rYahl8yAMjj5gK12FhMM3M7Dy55i0hjJsscjc1WWh3Zc7QCwVjMyfMtFlklVmsc0l2XG2didXHnmMjZHSdtjwBZrNdcSD3i6VTFhGNYXvp19kM1DtfvacKXfhN4po25C4SR/wBlM0Sx+gdqP7pCndJhZ+OfCvP3mXNCeR7JPWNHkSumGoXTNVOLMvko2oXHSuS1OL3WLcPnjAxGusmHcZGtb3ubWdpq9CFlpf8An8D3LsjJS6G1RA5RuUjkBCoCFyjcFM4IC1JjISFPg9lSzfZRufXHKLHvwVju3g+txDQM1jUBoBuu+9AF6rKxsTcopjdNGgca1ulhkybXRpGO48ix+7E0DQ6QNaDx7QJHnXBUzmr0/fBsQgdmzE8iDwJ4acKXmT08cnJWwkqIqTI6SWhIACMBINRAIEIBenbNe7B7MMdOaZIQ45oHAF+KkBDmYgnKSIRlLeIo9ywm7+zhPiY2PJEd5pSASRGwF0hAGpOUEACySQtpvTjx2YGBgo9dL1QlYzO9gETerlJLHNiy5hQ1fwu1y6iXG0HxFspGuUlqJqK1wnGSWkChSCQiS0kIKdADpwhtPaAPSuiSD83iH9742/ssLv8AWFZ7b3jwDp34fFsFsoZ3szN1aHaObbm8R3JdGEGXAX+OWR3sQz/QsBvnhpG4yd743ta6Rxa5zSGloprSHcDoFr0jtcnDGqRqNobg4SWJ8uFmoNa51NcJmaAmuOYcOZVb0dx4N7mtm/pHXB8Pxiw1jSBY7J1a40e5Y2OQt1aS2wQSCRYIojTiDZ91oej6LNtGHw6x3tE6vqpTtmUZpzVI9A383blxsUYiLQWPLiHEjNbcuhANcSsXuNs18O1WxyCnxtlzCwderHMafeV30m7Wlglw/VSPjOWQnI4i+0wCxwPDnarOj3FPxG0nyyHM8wyFxoCzcTOA04Um6s0nteVe4/Su7+dRDuh+sjv4LDles72bDwkmIbJjJ+rBYGMYHBhNOcS4mia7XgNFm95ej4RRGfCvMsYGYtNOcG83Nc3Rw599cylKL7Iy4pOTkjFAXoP4pnKy3e2r+S4mObLmDCSW8yC0tNeNG1378bYgxc7ZcOCLZUhLcuZ16HxNc+encprgxpbbvkzqWZMmKRBJBiXRuDmOc1w4OaS1w9QrGTb4m0xUMc//AFPspx/3Wcf7wKqSmKqLafBak10d0m70E2uHxAY7+yxVMPk2ZvYPrlVPtTYs2GP56NzAeDiLY79V4OV3oV0FduB2zLACI3uDTxYadG7zjdbSPRdUNTJd8miyLyUuAmjY+5WF7RrQdl99OHsm2lMyWS4YhG2tGCz66q+lfhJ/tYTA4/1mG+C+90DzX7Lh5JsLsCWMl+FdHihlIqOxM0cdYH0/u+HMF0RzQlyuzWLT6M/szaTsPK17dC2/91t8NvOJ2WIyXAEmhoKHjp3c1g8TIS4kinWbFZaN66ckocSGtdZfrya7KPUVqqnBS5KjKiz2rLPinupttGhynQe7qKocbgnR/FQJ5WCfUA6K7wm872RmNrGHk2hVaVz1d6qinJJJcbJ496IpobdnNSSOklZJ6RHsHCTgfm2igfgNcdeAVLiNzzFMA0CWMg/eAkAJ45SRdaeyzEOPkaQWvcCPHwpT/wArSl+cuzO/S1Ht7LJQkvJW5F/unsGGSaZk5sMy5D2tSJKFEcCez7LnOE6pzmEUWvfY7jnN+fdfgrLdvb7sPM2V2ocMsoZQJaaJod4LQR5VzWi25uscV/OcM+OUv7Tgy2B1nsluZxGc/eaTd2RxyjhyS3SMpLdHgxwRAqXF7Mlh+1ikZ+u1wHuRSgBWZztUSJwo2uR2kINPaHMlaQgkkNp7TAvtib64nCNDI3tdGOEb2gtFmzRFO43zWtwHSrG8ZcRCRfEsIkb6tdR+q81STUmjWOWUfJ6hicFsrGMc6Msa8Nc6oyYX2Gk/Zmr4dxWW6NpwNoR395kjR5lgNewPusyjgmLHBzSWuaQWuGhBB0IKN3Nj9S5KVG86V8K/rYZMpydWW5uQdnuieWlce4qDoob/ADqU90H+aVv8F07M6VewG4mHOeBdGWjN4ljtL8jS5Ojna8MWIndLI2PrA0MznKDcjnEXwFWFXF2a3F5FJM5OkyS8e4fhjjHloT+9aTooxBfh5o3atZIMoPAB7LcPK7PqVkukCcP2hKWkEVHRBBBHVNOhHmtX0SN/Mzn/AKrR7Rj+KF+IIfnP+TN7rYQR7YbGODZp2jya2UBS9KODjixUfVsazNFmdlAbZ6xws14BPu2b25/38T9JVab/AGHEm1cGx3wuEQd4g4k2PVHgSV439TP7M6PcXPGJA1jA4W0SOyuIPA0Aa9VWba3axGE+2jLWnQPFOYfDMOB8DRXpPSNvHLhI4mwnI6Qut9AkNaBYF8yXDXwWCn35xMmHkglcJGvFZnAB7acHGiKBBqqI9UmkiZxxx+HmzP0mK9H2dujgYsBHPiy7tsY4vzSDKZBbWtazzrgeBWZ3p3ehw7GS4acTQyFzW6jM0tFkEj94BCW0mWKUVZnChKcoSkZAlyQdR09CNK8kxSLdPNMZ3bYd+U4UzO1mhexsj/vSRyAtjc483NcMpceIc2+CzDlqNljNHio/x4aQjzhcyYfJjlmXNXoad3Gjoi7RESgcpCEBC6CiKkkVJJDACNqWVE1qYgmOrgrPZm8E+HNxSubZBI4tcRwzNNg+dWq0NRgKXCL7QW0bbA9KuIbYkYyQFwc4jNG41y0JbXorBu+eAxH9IwuQl9lzWNpre4GItdfjRXngRtCyemg+it78no8Wxdm4mupxXVOLiA17gaHI1KGu9LTYno4nABjfHKCCRqWEgcTr2f8AEvPAF2YPHywm4pJI/wBR7m/IGllLSvwyWoPtF7i93cTELfC+qvMBnbXfmbYVeF2R9JOMwzS4vbJQDe2xuYjNo0PZRC7mdL+Hm0xeDDrLbLcj9PDNRHuuWcHB0w+z7lcWVUWXK4FpJrsuB+Eg38Na2LUYWogxmxcX9nO/DON6PsAdw7eYf4lPJ0eOe3NhsRFMNOdHXgMzS5vzCgylgmvBkkrVrjd1MVFeaF5AvVlSDTxZaqHgg0QQe46H2KRi4tdhWkhtK0CCSBQhyWZADrQ7r76SYAOa1jHse7M4OsOvKG6OHDQcCFnbTJp0VGTi7Ro92tsxx7SbPKcjC+VxOrsvWNfQ0FnV1cFY9Im2GSYuCWCRr8sTXNc0hwDmzOcAa4cBxWLTWnfBSyPbtPWN6MF/K2Ajmw/aey3Bl66ipIv1gQP2fFeUysLXFrgQ4GqNtIPiDwVru/vRNgXkxG2urNG7Vjq51yPKxrpzWm2r0iwYrDyRyYdzZHxuaHgseASNDZp1XXJN0zSTjk5umBunvLBLhvyHG6MOkUhNAC7a0u+65p+F3kPOk3u3RfgHDXPE8nI/xr4XDgHVz5gcuCuNlbq4TaGHjEE3V4hrAJWOFh7vvHJd1+k0kVxWh3o2cMNsUwzPD3sDGtcdCXCUFoaCb0FjyCdWi9rlDnx0zyMlMU6EqTmGSclSYoAst23AYuIHg93Vu8pWmM/5lmJIi0lp4tJB8waP0VvFMWOa4cWkOHm05h9EO9cAZjZwOBkc9v6sn5xvycF2aV8tG2PopnKMhSkICF2GhHSSek6ANHtHBxTEOhp5I5ODHgjvB+L2tcWzWwxktxEb77xoW+g4qpjeRw0XXJj3vFOcTpXmO5QovodltJs3CZSWTm6J7QF8NBXf4qlpCFI0K4qvIm7EAjATAKQKiRAIwEgEQCAOHa2oYwfed/t9Sr9u78MlAso8Lacp7IaL9yqZjM+KjH4QD6k3+4LWYbgTpw+pJ/8AFfL/APUzP1aTPY0kF6dsqtnbnsGIYRLTSHHtijqKFHgStHhoMLhngSggjXMwuBOmvbBHP8Ko9pmnADkP9lyOeSbJ1XraKDngTk+zi1E1HI9pv59viOMujxEujdGvLZrDh3yAuvv7Sij3263SaGCYaWCCxxppsAOzt+YWGbwU5eAfhBFVRJOtaldH2aJh6rZq3YjZko7ccmHJ0thJZd6nslzarwCb/wCGwTAnC42N/HsvrNof0Tev6qybNOSTmg8vcWoelXhkNwfaL/G7i4uL+qzjvjc1/wDh0d8lSYjDPjNSNcw9z2lp/wAQXTg9rTxfZyyN8A4lv7LrHyV3Bv7iQKkEUzeYeyr0r7un+FYy000T6cH0zLWiBWrO2cBN9tgzGT96Fw7u5uXn4FRnYeAl+yxZjP4ZgByvnkP1WLhJdol4X45MyhK0mI3BxAFxmOYd7HgfJ1eHNUuO2PPD9pFIzxc01+1w+aghwku0chTFK0rQQOHa33c+fnfejxGLfJWd731wzuc6vLMSokiEDEhcE5TJgNaFycpnJgMV070tzOgk/tMLDf60WaB3/wBYXNa7dptz4HDu5xyzRHwDgyVnzMi3wOpmuMz7goyFKUBC9E0I6TI6SQMjAUgCutmbvuc784wgVfxBWcm7MdaNkH6va5eJWbyxToexmVARgLvx2zOraHDNryc3KVxtC0TvlEtUIBSAJNYjATsQgEYCQaiI0JHIE+wRdAc2yBc0j/MD/KPoVpoNAB3vA9Af/wAqg3eZTbPM/TtfuKuGyUG/qk/4f4uK+J1U9+Vs+ixR2wSOPFOt5Pifqow1dWGwL5Lyi8oGYkgActSVbbOhga2iOscfiNdlg51zJ+a+uxfd4ox9kjwZ/HNsomBEVdO2fEZajJe0akPOUAXrZrXlorJ2ycGAbcbNdljhp4AG9PEqnlS7JWNsytIgFrMK7Csc0RRZnHs3Ic1+IHCz8lY4PDYZ2cCKNpAp2la8NCbr0UvOl4KWJ+5hA1WGE2HPK3NHE5zTwIGh91o/5BwrSLz6cWlw1vkfLhp3oNpbeMBDY2hjQKHh4AJPP+kaxe5ncZsmWI0+NwPlYPk4aFcZP/OS1+F33Lj2hWgshxCpNvTMklzMFGu1XAkfe9lUMjk6aJlBJWmVcMpjNsLmHvYS0+7SFb4TfXFxcJc47pGtdet/EKd80GA3ffJlc4Uw+LQ4+QKtTu3A8adYw8bsOFA66HU91qZvHfKHFT8HM7e6KX+k4KF55vjOR3A+F8T+JD1GzJvhfPhj+k3OwcOevj94IMVurbgIJGv01a8hrh7aFU8uyJWvLDG7ML0AJ0774LP0scumEr+ZF07cYya4XEwTjuDsruBPC3AcO9VuN3TxcN54H0ObRnb7stVRFE6a+I1/9qwwW8mJh+CeUDuL8w9nhwUPTNdMz2Qf7Fa9taHj3c/ZJo9PT9ysZeleTOWYrDQYloNW5uV9WOdEDTuCNu92yJzUkM+EPfGc7Paz9FzeaKeml2ipy6p3N1Wij3fwuI1wuPhffBstxOPhr5dy58XuXi49eqLxydERID6DX5IMXjkvBQhqssOzPgsS3mx8Ew9HmJ/ykauGWJzDTgWnucC0+xVru7AZHYhgGj8LPfhlYJGn9prfdXB1JMUPxGXIUZCnIQEL1TYhpJHSSQzog2nK3g4+tH6hdI25N+L1oD6KvY1SBqnavYNzOrEY98vxUfQKFoSaEYaqVITJ2414FBxA7hoEA14pBqMNQIYBDjsU5kLwDQcMpHC74qcMVdtjXI3vN/QLHUS242zXCrmkdmzDUbR4G/M6f6lYTu46cgPDtEWuPBs0H9365j8gF0AnW6Nu9dB/uvkoR35kvd/2e7N7cbf7Ca4jmaPEJNCINRBq+zPnB2vI4c+fNdDMc4kB5sXroLpc9J8qlpMdtHfj2wZWmLNm52eFeSkwrYWNcRK8HkKIB81XALs2bg2yPp7soGvEC/AWs3CKRam2zvid1rLZWYHXPoOGlVztVmKmeT2iD4Aggf7q9/JcK03RcD91pJA9lwbUw0fxR00fgJOY68RfL1Uwcbqipp0VGVdGElDHAlod4HgfPvCDKnDVuYlxHvO8XYB7hplAHAUmxe87nsLco14m+XdwVOWpnM04+iz9OHsab5EjccWm2tA9Talm27K5hYSKIrQUa7rXO3CuOoGneonREcRXnontiLdIgeoi1dDmICxXZJlNrsqV/nfu0FNDhWOaCQCbN8e8ePipN4TlmPiGn5Uo9nPtvH/lUvD1NqTa9z1sFNL6Fvs2MCLKBoHOFHX718/MKwwuOkiNxSSR/qPc0eGgNfJV+yjYd5g+7V25V6mBqWKNnBm+HI6LuPfrE0Gy9XO0aVNG0/NtfRFJvgwRPZDhY4HStyPew32TxDW0K/54LPlqAsVPFB+DPc2QlqAhTFqAha2SQ0nR0mRYyMBSNCSSBErWqRrUkkAStau7BYsRg9hrieZTJJPkE6OpmLjcKMTR4gm+KzO1nB2JpoNNaBqb1Ism9O8J0lw6zjG6OrS8zLDDfucf9I+i6sGAazk1qdKJ1dw18EyS8PRK9Qv94Z6eqdYmdMzWX2M1fpUTfohypJL6o8Fiyp8iZJAiQMT5EkkhjhqcNTpJgFFGCe0aHeBZ9lNiGR/cLvHNXypJJIZzlqYtSSTEAWpi1JJIAC1AWpJIAyu9bKkYa4s+jiFy7L4Hyv2ICZJeTq/J6mm6RcbFOrvIfI1+9WhCSS7NI/ukcmp/MZGUNDvpOkulmBC4KJySSBgJJJIEf//Z">
            <a:hlinkClick r:id="rId2"/>
          </p:cNvPr>
          <p:cNvSpPr>
            <a:spLocks noChangeAspect="1" noChangeArrowheads="1"/>
          </p:cNvSpPr>
          <p:nvPr/>
        </p:nvSpPr>
        <p:spPr bwMode="auto">
          <a:xfrm>
            <a:off x="53975" y="-1211263"/>
            <a:ext cx="3810000" cy="2533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5" name="AutoShape 4" descr="data:image/jpeg;base64,/9j/4AAQSkZJRgABAQAAAQABAAD/2wCEAAkGBhQQEBQUEhQVFBUVFBQVFRQUFhQUFBUXFBAVFBQUGBUXGyYeGBklGhYUHy8gIycpLSwsFR4xNTAqNSYrLCkBCQoKDgwOGg8PGiwkHCQtLCwsLC0sKSkqLCkpKSksKSwpKiwpLCwsLCksKSwsKSwpKSwpLCksLCkpLCksLCwsLP/AABEIALcBEwMBIgACEQEDEQH/xAAcAAABBQEBAQAAAAAAAAAAAAACAAEDBQYEBwj/xABGEAABBAADBAgDAwcLBAMAAAABAAIDEQQSIQUGMUEHEyJRYXGBkTKhsTNCUhQjYnKSwdEVJDRDU4KissLh8GOD0vEWs+L/xAAaAQADAQEBAQAAAAAAAAAAAAAAAQIDBAUG/8QALBEAAgIBBAECAwkBAAAAAAAAAAECEQMEEiExQRNRIkJxFCMyM1JhgcHwBf/aAAwDAQACEQMRAD8A8bCMBMAjAXccogEYCYBGEwEAiATgIgEwEAjCQCIBMQgEYCQCMBMBAIg1OAjATEMAiATgI2tTEAAu/ZWx5MS/LExzjpdC8ovUlcwjvgt/0YYKaHE5nRyBskfZOQFhBN2SeAoGvEqMktsbKirZJuXuM7rX9awZoyKvgbJ7Q+i0e/G40U8JMbGtfG0luTIC7Sg03oR6rVPxTQ5tUCdCSdKB01Hr7qv2tiGZCR+L0081wPJJy3HSopKj56MZY6iKIOoPgtFh+r/ILLTI9kpc5tlrQHNHaNC60rjzW938fEdmg9SCTJedrKyuokvzNquHOweaq+jfZskmFkDo2Phc7s5qdmcKL9L4Bo58yun1LjuMtlOjzTEOBcSAGgnRouh4a6qIhen7w9FD3z9ZhnNEMhLnZj9kXG6DWjUa8BwWc25uBJhmEiSOUt+0bHdtHIi9XD00WiyxfklwaMiWpiFM5lIS1aEENICFMQgpIaIiEJCmpCQkBDSYhSEISEDIyEBCkIQkKQIyEBCkIQkJAR0knpJAxBEEgEYCYhIgkAjATAQXRgsKZXtY2rcQBegF8yeQHFQgLd9FG7rJ55Jpvs4GjThmc+9Ce4NDia7x3qZS2xbD6FDtHc/FYdmd8LjH/axESxer4ycv96lUtXsmJ3zc62RMZHFfZAHaoGwSQRXI0OCqtqYbC4uzLAGPIP53DZYnEngXRnsPr+7xWMdR7oj1IPizzMBG1q1s/R+Xn+ZzxznlFJ/N8R6Mf2X+bXLP7Q2VLhnZZ4nxO7pGlt+ROh9F0RnGXTKaOUNRAImhWmydhPxBpoOpoGuzdXqeWiu65YuysAVpsaDti4zJ2m6XVjMLb36rd7n7iQdceslD3dX8AOXqyba67FOHr6LZ4XceFjutceskaRlLiQAGtAqhoToNTqueeddI0jjfZ5dj91sRBJmigk0cxzSWAt1JDW2OOoGlc9Vto97ZWAMmbUjbacobTQBqDlNO14UAo95d5ZGPOU1QrTl4juPksKcU5zibOqwcnJcmiSXRs37RsB1njwXTNjxK0DuWKbinWBa0mxpBzWbKR3w4gxcdWH4m3oR5HQ+qlYHkBkJLWEuOVoDW242dGgDj4clDj8bGNBy4ru2ZvVBCxxy9oAUDzPM2gZ24CRsADJCSLvL4+Kpt/MHNNE18YFR5jmbla9gqwQeY5FvO/BV0m8PWz564nQchqtNjsWThXOblDntytsgEcOI4lqatNMOzweWMhxB4g6oC1dmLdb3E8STdcOPioCvTRxkDmqMtUzlGQkBEQgIUxCHKkURZUBCmIQOCQyEhCQpSEBCQERCAqUhCQkBFSSOkkgGARgJgEQCoAgEQCYBGAmA4C9d2Th/yHYbeUmKOY99SjSx4RNH7S8z2Bso4rFQwD+ska01ybdvPo0OPovT+kHGgzRwsADYmDQaAOcBpXgwMC5dRLhImTqLZmmzKbr1ytYiC4zhaR1iW9DqPHVWuH3klazI4iWPnFM0Sx13U7h6FUjXpZ0WCk49Mu4dm7NmcHSQPgJ49U9zoSdbOQ9pvp3LQbO3XgiY92Ee6RhINNdne0g0bAF5a51fgsOJdKSixbmEOa4tcOBaSCPUaq/Ul02dMNQ12j1jCbIp7XD4gTZ07Ola8TdV/Bce29vtjDmAOFHQnz5D3WY2fv7iYa60dY0ixnGR9HmHga6cyD5qyxG18LjstPEL6PYmFNNnlK22pJnXHNGXkzG035+a5JcNQ0VjtvY00BtzCG8njtMI8HN0XDhy548lpZZxsBBXS3HFvBNJHquWaEoDoln2iSeKr58Ye9DIFAGElNIVndsvF08E2fBel7H2ayaN80zS1pYACXOBDQ4HiD8N8vFY3ZuGhwrOtxALn9nJGPHW3Hl60pNvb/wA0wyRERxlrQQB2gWusHNyOg4LRQlLoW5Lsym8BiOJk/JwRFmpt63+IjwJsjwVcWruGELnEMBedeAJvjrp5KV+xJepE2T82TWexVg8Drd+C7U0lRh3yVLmoRET/AO6XQWoMqoQf8n5SescABybTyTy516rie1dliq5qNzcxrQfLgPqoGcmRDI0ctVK4ICEDIC1CQpSEBCQyIoCFKQgISAipJHSdKgBARAJgjCYCARhMEQTA33RRsJs0k80oHVxxmM2DR6wEvogiiGNOvLMgx2L62V7zpmcSB3Dg0a9zQB6LR7Og/IdhsHCTEdo8QfzwzcPCENHqsqHrzc0t0mYZn0g0rQ5kg5ZHOFacFDaSVhQ5KQckEiExBmSxXiT6nima5DSa0DLTZ23ZsP8AZSOaObeLD5sNg+ytYN4MPJfXwdW48ZMP2b8TEeyfQrLZk+ZFmkck49M1EmwOt1wsrJxxyg9XMPOJ+p9CptjbvOkeGStLNSHZm0Rx5GllGycPD3Cv9m78YiGgXda3Tsy246G9H/EPdWpnRHUr5kdG2Ny8khYxwcfDT01XTsPc8RygTsJYWueTwAa0WSXdyutm784OZzTNH1L7vMRmZfeXNF+4XJ0giSVrXYdznQub2jG780MpIoubyIddHuPetIPc6OndFq0YjevaMeJxTnQNyx9ljAAbdX3i0niSdPClz4HYDpHua89WW6nMOXEu40AB3+CHBSmGTMGtdXI6tsGwfcBafeDEFuCa2SbPI9zT1bMuVmllunOzxGt0u1txqKMFUrbKmfaLcES3CuDsx7TnMvQcGgniBr7qjxe1JJA4Od2XHVooN+LNo0aDVdE+HYK7ZNgH4aLT3HxXHI5uShd3xNVQH1tXFLsTbOJwUZCnLVG9q0JIHICVKWoC1JjIXBRkLok8gPdROUjRCQgIUrggISGQkIS1SkICEDI6ST0kkAICMBCEYCYDgK03d2R+VYqGDlJI0OPcz4pD6NDlWgL0DonwbmSyYnqy9rMsVhzG9WJLMsvb+INY3UDXtqJy2xbBdl30hY7NNHENGxsugbAL+A9GBvusoAunae0DPNJKfvvLvIE6D0FD0UFLyzkm90mxgkE4SpIgIBOEwTpAEE1oU6BUX24+zGYnGsjkbnZlkc5pujTKHDxcFr9qdFUTrMEjoz+F/bb7/EPmqnoogvFSu/DCB+3IP/BH0mbSezGRCN7mOZDdscWkZ5Hdx/RC0VVydcVFY90kUW1dx8Xh7Loi9o+9F2x6gdoeyoXCj3ea1uy+kvFRUJMszf0hlf8AttHHzCodo4o4vFPe1puaTsssE24gNb/zvUuvBjNQ+U4aTgrtx2xp8OAZonxgmgXCgTV1fDgFFgNnvnkEcTczzdNsC8rS48fAKTOndEIK6cBtKSB2aJ7mHvaSL8xwPqo8ZgJIXZZWOY7ucCPUXxHiFz2mHKZfO25FNf5Th2OJ/rYahl8yAMjj5gK12FhMM3M7Dy55i0hjJsscjc1WWh3Zc7QCwVjMyfMtFlklVmsc0l2XG2didXHnmMjZHSdtjwBZrNdcSD3i6VTFhGNYXvp19kM1DtfvacKXfhN4po25C4SR/wBlM0Sx+gdqP7pCndJhZ+OfCvP3mXNCeR7JPWNHkSumGoXTNVOLMvko2oXHSuS1OL3WLcPnjAxGusmHcZGtb3ubWdpq9CFlpf8An8D3LsjJS6G1RA5RuUjkBCoCFyjcFM4IC1JjISFPg9lSzfZRufXHKLHvwVju3g+txDQM1jUBoBuu+9AF6rKxsTcopjdNGgca1ulhkybXRpGO48ix+7E0DQ6QNaDx7QJHnXBUzmr0/fBsQgdmzE8iDwJ4acKXmT08cnJWwkqIqTI6SWhIACMBINRAIEIBenbNe7B7MMdOaZIQ45oHAF+KkBDmYgnKSIRlLeIo9ywm7+zhPiY2PJEd5pSASRGwF0hAGpOUEACySQtpvTjx2YGBgo9dL1QlYzO9gETerlJLHNiy5hQ1fwu1y6iXG0HxFspGuUlqJqK1wnGSWkChSCQiS0kIKdADpwhtPaAPSuiSD83iH9742/ssLv8AWFZ7b3jwDp34fFsFsoZ3szN1aHaObbm8R3JdGEGXAX+OWR3sQz/QsBvnhpG4yd743ta6Rxa5zSGloprSHcDoFr0jtcnDGqRqNobg4SWJ8uFmoNa51NcJmaAmuOYcOZVb0dx4N7mtm/pHXB8Pxiw1jSBY7J1a40e5Y2OQt1aS2wQSCRYIojTiDZ91oej6LNtGHw6x3tE6vqpTtmUZpzVI9A383blxsUYiLQWPLiHEjNbcuhANcSsXuNs18O1WxyCnxtlzCwderHMafeV30m7Wlglw/VSPjOWQnI4i+0wCxwPDnarOj3FPxG0nyyHM8wyFxoCzcTOA04Um6s0nteVe4/Su7+dRDuh+sjv4LDles72bDwkmIbJjJ+rBYGMYHBhNOcS4mia7XgNFm95ej4RRGfCvMsYGYtNOcG83Nc3Rw599cylKL7Iy4pOTkjFAXoP4pnKy3e2r+S4mObLmDCSW8yC0tNeNG1378bYgxc7ZcOCLZUhLcuZ16HxNc+encprgxpbbvkzqWZMmKRBJBiXRuDmOc1w4OaS1w9QrGTb4m0xUMc//AFPspx/3Wcf7wKqSmKqLafBak10d0m70E2uHxAY7+yxVMPk2ZvYPrlVPtTYs2GP56NzAeDiLY79V4OV3oV0FduB2zLACI3uDTxYadG7zjdbSPRdUNTJd8miyLyUuAmjY+5WF7RrQdl99OHsm2lMyWS4YhG2tGCz66q+lfhJ/tYTA4/1mG+C+90DzX7Lh5JsLsCWMl+FdHihlIqOxM0cdYH0/u+HMF0RzQlyuzWLT6M/szaTsPK17dC2/91t8NvOJ2WIyXAEmhoKHjp3c1g8TIS4kinWbFZaN66ckocSGtdZfrya7KPUVqqnBS5KjKiz2rLPinupttGhynQe7qKocbgnR/FQJ5WCfUA6K7wm872RmNrGHk2hVaVz1d6qinJJJcbJ496IpobdnNSSOklZJ6RHsHCTgfm2igfgNcdeAVLiNzzFMA0CWMg/eAkAJ45SRdaeyzEOPkaQWvcCPHwpT/wArSl+cuzO/S1Ht7LJQkvJW5F/unsGGSaZk5sMy5D2tSJKFEcCez7LnOE6pzmEUWvfY7jnN+fdfgrLdvb7sPM2V2ocMsoZQJaaJod4LQR5VzWi25uscV/OcM+OUv7Tgy2B1nsluZxGc/eaTd2RxyjhyS3SMpLdHgxwRAqXF7Mlh+1ikZ+u1wHuRSgBWZztUSJwo2uR2kINPaHMlaQgkkNp7TAvtib64nCNDI3tdGOEb2gtFmzRFO43zWtwHSrG8ZcRCRfEsIkb6tdR+q81STUmjWOWUfJ6hicFsrGMc6Msa8Nc6oyYX2Gk/Zmr4dxWW6NpwNoR395kjR5lgNewPusyjgmLHBzSWuaQWuGhBB0IKN3Nj9S5KVG86V8K/rYZMpydWW5uQdnuieWlce4qDoob/ADqU90H+aVv8F07M6VewG4mHOeBdGWjN4ljtL8jS5Ojna8MWIndLI2PrA0MznKDcjnEXwFWFXF2a3F5FJM5OkyS8e4fhjjHloT+9aTooxBfh5o3atZIMoPAB7LcPK7PqVkukCcP2hKWkEVHRBBBHVNOhHmtX0SN/Mzn/AKrR7Rj+KF+IIfnP+TN7rYQR7YbGODZp2jya2UBS9KODjixUfVsazNFmdlAbZ6xws14BPu2b25/38T9JVab/AGHEm1cGx3wuEQd4g4k2PVHgSV439TP7M6PcXPGJA1jA4W0SOyuIPA0Aa9VWba3axGE+2jLWnQPFOYfDMOB8DRXpPSNvHLhI4mwnI6Qut9AkNaBYF8yXDXwWCn35xMmHkglcJGvFZnAB7acHGiKBBqqI9UmkiZxxx+HmzP0mK9H2dujgYsBHPiy7tsY4vzSDKZBbWtazzrgeBWZ3p3ehw7GS4acTQyFzW6jM0tFkEj94BCW0mWKUVZnChKcoSkZAlyQdR09CNK8kxSLdPNMZ3bYd+U4UzO1mhexsj/vSRyAtjc483NcMpceIc2+CzDlqNljNHio/x4aQjzhcyYfJjlmXNXoad3Gjoi7RESgcpCEBC6CiKkkVJJDACNqWVE1qYgmOrgrPZm8E+HNxSubZBI4tcRwzNNg+dWq0NRgKXCL7QW0bbA9KuIbYkYyQFwc4jNG41y0JbXorBu+eAxH9IwuQl9lzWNpre4GItdfjRXngRtCyemg+it78no8Wxdm4mupxXVOLiA17gaHI1KGu9LTYno4nABjfHKCCRqWEgcTr2f8AEvPAF2YPHywm4pJI/wBR7m/IGllLSvwyWoPtF7i93cTELfC+qvMBnbXfmbYVeF2R9JOMwzS4vbJQDe2xuYjNo0PZRC7mdL+Hm0xeDDrLbLcj9PDNRHuuWcHB0w+z7lcWVUWXK4FpJrsuB+Eg38Na2LUYWogxmxcX9nO/DON6PsAdw7eYf4lPJ0eOe3NhsRFMNOdHXgMzS5vzCgylgmvBkkrVrjd1MVFeaF5AvVlSDTxZaqHgg0QQe46H2KRi4tdhWkhtK0CCSBQhyWZADrQ7r76SYAOa1jHse7M4OsOvKG6OHDQcCFnbTJp0VGTi7Ro92tsxx7SbPKcjC+VxOrsvWNfQ0FnV1cFY9Im2GSYuCWCRr8sTXNc0hwDmzOcAa4cBxWLTWnfBSyPbtPWN6MF/K2Ajmw/aey3Bl66ipIv1gQP2fFeUysLXFrgQ4GqNtIPiDwVru/vRNgXkxG2urNG7Vjq51yPKxrpzWm2r0iwYrDyRyYdzZHxuaHgseASNDZp1XXJN0zSTjk5umBunvLBLhvyHG6MOkUhNAC7a0u+65p+F3kPOk3u3RfgHDXPE8nI/xr4XDgHVz5gcuCuNlbq4TaGHjEE3V4hrAJWOFh7vvHJd1+k0kVxWh3o2cMNsUwzPD3sDGtcdCXCUFoaCb0FjyCdWi9rlDnx0zyMlMU6EqTmGSclSYoAst23AYuIHg93Vu8pWmM/5lmJIi0lp4tJB8waP0VvFMWOa4cWkOHm05h9EO9cAZjZwOBkc9v6sn5xvycF2aV8tG2PopnKMhSkICF2GhHSSek6ANHtHBxTEOhp5I5ODHgjvB+L2tcWzWwxktxEb77xoW+g4qpjeRw0XXJj3vFOcTpXmO5QovodltJs3CZSWTm6J7QF8NBXf4qlpCFI0K4qvIm7EAjATAKQKiRAIwEgEQCAOHa2oYwfed/t9Sr9u78MlAso8Lacp7IaL9yqZjM+KjH4QD6k3+4LWYbgTpw+pJ/8AFfL/APUzP1aTPY0kF6dsqtnbnsGIYRLTSHHtijqKFHgStHhoMLhngSggjXMwuBOmvbBHP8Ko9pmnADkP9lyOeSbJ1XraKDngTk+zi1E1HI9pv59viOMujxEujdGvLZrDh3yAuvv7Sij3263SaGCYaWCCxxppsAOzt+YWGbwU5eAfhBFVRJOtaldH2aJh6rZq3YjZko7ccmHJ0thJZd6nslzarwCb/wCGwTAnC42N/HsvrNof0Tev6qybNOSTmg8vcWoelXhkNwfaL/G7i4uL+qzjvjc1/wDh0d8lSYjDPjNSNcw9z2lp/wAQXTg9rTxfZyyN8A4lv7LrHyV3Bv7iQKkEUzeYeyr0r7un+FYy000T6cH0zLWiBWrO2cBN9tgzGT96Fw7u5uXn4FRnYeAl+yxZjP4ZgByvnkP1WLhJdol4X45MyhK0mI3BxAFxmOYd7HgfJ1eHNUuO2PPD9pFIzxc01+1w+aghwku0chTFK0rQQOHa33c+fnfejxGLfJWd731wzuc6vLMSokiEDEhcE5TJgNaFycpnJgMV070tzOgk/tMLDf60WaB3/wBYXNa7dptz4HDu5xyzRHwDgyVnzMi3wOpmuMz7goyFKUBC9E0I6TI6SQMjAUgCutmbvuc784wgVfxBWcm7MdaNkH6va5eJWbyxToexmVARgLvx2zOraHDNryc3KVxtC0TvlEtUIBSAJNYjATsQgEYCQaiI0JHIE+wRdAc2yBc0j/MD/KPoVpoNAB3vA9Af/wAqg3eZTbPM/TtfuKuGyUG/qk/4f4uK+J1U9+Vs+ixR2wSOPFOt5Pifqow1dWGwL5Lyi8oGYkgActSVbbOhga2iOscfiNdlg51zJ+a+uxfd4ox9kjwZ/HNsomBEVdO2fEZajJe0akPOUAXrZrXlorJ2ycGAbcbNdljhp4AG9PEqnlS7JWNsytIgFrMK7Csc0RRZnHs3Ic1+IHCz8lY4PDYZ2cCKNpAp2la8NCbr0UvOl4KWJ+5hA1WGE2HPK3NHE5zTwIGh91o/5BwrSLz6cWlw1vkfLhp3oNpbeMBDY2hjQKHh4AJPP+kaxe5ncZsmWI0+NwPlYPk4aFcZP/OS1+F33Lj2hWgshxCpNvTMklzMFGu1XAkfe9lUMjk6aJlBJWmVcMpjNsLmHvYS0+7SFb4TfXFxcJc47pGtdet/EKd80GA3ffJlc4Uw+LQ4+QKtTu3A8adYw8bsOFA66HU91qZvHfKHFT8HM7e6KX+k4KF55vjOR3A+F8T+JD1GzJvhfPhj+k3OwcOevj94IMVurbgIJGv01a8hrh7aFU8uyJWvLDG7ML0AJ0774LP0scumEr+ZF07cYya4XEwTjuDsruBPC3AcO9VuN3TxcN54H0ObRnb7stVRFE6a+I1/9qwwW8mJh+CeUDuL8w9nhwUPTNdMz2Qf7Fa9taHj3c/ZJo9PT9ysZeleTOWYrDQYloNW5uV9WOdEDTuCNu92yJzUkM+EPfGc7Paz9FzeaKeml2ipy6p3N1Wij3fwuI1wuPhffBstxOPhr5dy58XuXi49eqLxydERID6DX5IMXjkvBQhqssOzPgsS3mx8Ew9HmJ/ykauGWJzDTgWnucC0+xVru7AZHYhgGj8LPfhlYJGn9prfdXB1JMUPxGXIUZCnIQEL1TYhpJHSSQzog2nK3g4+tH6hdI25N+L1oD6KvY1SBqnavYNzOrEY98vxUfQKFoSaEYaqVITJ2414FBxA7hoEA14pBqMNQIYBDjsU5kLwDQcMpHC74qcMVdtjXI3vN/QLHUS242zXCrmkdmzDUbR4G/M6f6lYTu46cgPDtEWuPBs0H9365j8gF0AnW6Nu9dB/uvkoR35kvd/2e7N7cbf7Ca4jmaPEJNCINRBq+zPnB2vI4c+fNdDMc4kB5sXroLpc9J8qlpMdtHfj2wZWmLNm52eFeSkwrYWNcRK8HkKIB81XALs2bg2yPp7soGvEC/AWs3CKRam2zvid1rLZWYHXPoOGlVztVmKmeT2iD4Aggf7q9/JcK03RcD91pJA9lwbUw0fxR00fgJOY68RfL1Uwcbqipp0VGVdGElDHAlod4HgfPvCDKnDVuYlxHvO8XYB7hplAHAUmxe87nsLco14m+XdwVOWpnM04+iz9OHsab5EjccWm2tA9Talm27K5hYSKIrQUa7rXO3CuOoGneonREcRXnontiLdIgeoi1dDmICxXZJlNrsqV/nfu0FNDhWOaCQCbN8e8ePipN4TlmPiGn5Uo9nPtvH/lUvD1NqTa9z1sFNL6Fvs2MCLKBoHOFHX718/MKwwuOkiNxSSR/qPc0eGgNfJV+yjYd5g+7V25V6mBqWKNnBm+HI6LuPfrE0Gy9XO0aVNG0/NtfRFJvgwRPZDhY4HStyPew32TxDW0K/54LPlqAsVPFB+DPc2QlqAhTFqAha2SQ0nR0mRYyMBSNCSSBErWqRrUkkAStau7BYsRg9hrieZTJJPkE6OpmLjcKMTR4gm+KzO1nB2JpoNNaBqb1Ism9O8J0lw6zjG6OrS8zLDDfucf9I+i6sGAazk1qdKJ1dw18EyS8PRK9Qv94Z6eqdYmdMzWX2M1fpUTfohypJL6o8Fiyp8iZJAiQMT5EkkhjhqcNTpJgFFGCe0aHeBZ9lNiGR/cLvHNXypJJIZzlqYtSSTEAWpi1JJIAC1AWpJIAyu9bKkYa4s+jiFy7L4Hyv2ICZJeTq/J6mm6RcbFOrvIfI1+9WhCSS7NI/ukcmp/MZGUNDvpOkulmBC4KJySSBgJJJIEf//Z">
            <a:hlinkClick r:id="rId2"/>
          </p:cNvPr>
          <p:cNvSpPr>
            <a:spLocks noChangeAspect="1" noChangeArrowheads="1"/>
          </p:cNvSpPr>
          <p:nvPr/>
        </p:nvSpPr>
        <p:spPr bwMode="auto">
          <a:xfrm>
            <a:off x="206375" y="-1058863"/>
            <a:ext cx="3810000" cy="25336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
        <p:nvSpPr>
          <p:cNvPr id="6" name="AutoShape 6" descr="data:image/jpeg;base64,/9j/4AAQSkZJRgABAQAAAQABAAD/2wCEAAkGBxIQEA8UEBIVFBAUFBAVFBAVFBQQFRQPFRYXFhQUFBQYHSggGBwlHBUVITEhJSkrLi4wGB8zODMsNygtLisBCgoKDg0OGxAQGiwkICQuNy8sLCwsLCwwLCwsLiwsNCwsNSwsLywsLCwsLCwsLywsLCwsLCwsLCwsLCwsKzcuLP/AABEIAKcBLQMBIgACEQEDEQH/xAAcAAABBAMBAAAAAAAAAAAAAAAAAQMFBgIEBwj/xABIEAACAQMBBgIFCAcFBgcAAAABAgMABBESBQYTITFRB0EiYXGBkRQjMkJScqGxJGJzgrLB0TM0Y5KiFVOEs8LwJUNEdIOj4f/EABkBAAIDAQAAAAAAAAAAAAAAAAAEAQIDBf/EACwRAAIBAwMDAwQCAwEAAAAAAAABAgMEERIhMTJBcRMzUSIjgaFh8FKR4UL/2gAMAwEAAhEDEQA/AKfk96NR70lLXdObkNR70ZPekooAXUe5pNR7miioJDUe5o1HuaSigkNR7mjUe5oooANR7mjUe5pKKCQ1HuaNR7miigkNR7mjUe5ooxUAGo9zRqPc0UlAC6j3NGo9zRSUALqPc0aj3NJRQAuo9zRqPekooAXUe5o1HuaSigBdR7mjUe5pK15rnDoiqWdug6cvPmeVRKSisslLPBs6j3NGo9zWKNkA4x6j199LUkC6j3NGo9z8aKKADUe5pcnuaSigBdR70aj3NJRUgLqPc0mo9zRRQQZ0UtFWMciUUtFBOTGiloxUE5EopaSgnIlFLSUEhRRRUEiUUtFACUUtFACUUtJQSFFZxRMxAUFmPRVBYn2Ac6SRCpIYFWHVSCpHtBoAxooooAKKKKACiiigAqe3N3P/ANoXKOZuGI9QwE1ljyPcYFQNdH8ImAdySANR5k4+qKXuvbNKXUQO19wb+B3CwtNGCdMsek6h60zqB93vquXVrJEcSo8Z/XVk/MV33fOUrHbESSRR/KYxLLGSpWEpJksQDhc6evLpVNTe2dGhFxqeP0S4dE+dtAu1GR+GVGmR0tIWJyAc8lXnleN21s0auiuzOXCiusXt7siVA1xYFGPFLmKMfNxxrG7SMyEZULMpJAOMMDzFRl5u1sV1DpfSW2XmQLKdPpxFRIuiVQ3LWvn9YVtG7g+djN0ZHOqKvsnhlK4ZrS7gnCkg8yuG+ySuoZ6VUds7Hms5TFcJofAI5hgynzVh1FbQqwnwykotcmhS0UtaFMiUUtFBGTOilxRWmBXUJiisqXTRgnWN0VkRSVGCykJRS0lQWTEpKyooLZMaMVlSYqCciUUuKMUYJyY0VvbK2RPdPot4mkbzwOS/ebovvNdH3e8K1GGvZNX+BHkD96Tqfdj21lUqwhyy8Yylwc02fs6a4cJBG8jn6qgnHrJ6KPWeVdD3e8K2OGvpMD/cxnJ/ek8vYPjXSrKxhtY9MSJFGoycAKMDqWPn7TXG9+/EuW4ZorF2itwSDMp0vMMYOD1VO2OZ/Ckql3J7R2GI0UuTsOytl29omi3jSNeWQOpx5sx5sfWaNrbHguk03ESyDyyOY+6w5j3V5fe8lLazI5frrLsWz7c+ofCvQ3hq1w2zoHupGd3GpC2CRCfoZPny58+9K6nnOTbCxgq23vCnq1lL/wDDKf4ZAPzHvrnu1tjXFo2m4ieM+RI9E/dfofjXpSmrm3SRSsiq6HqrAMD7QaZhdyj1bmUqKfB5hUZ5Dmew51IWuw7qX+ztpmHfhsB/mIArv3+xkj08BUjC5ygRQGGOQ1AZXnjnzrnFxvJdwTraSskoPFinckswnkieQKjnGAoKcguCPMZrR3nwiqofLIC18P7+T/y0QfryKP4c1K2vhjJnE11CpxkogZ2C9/S08vXWdhtOcW8FugnLFdjNFojcosIeM3BLqOQIDA574rK03Sunv55J4WOZLthOZIljkhkRkjjZxmUjSVXHLSByyayd3UZdUYjmwNztmXLuiXck7IAWCYjUqTjKtp5jPY1J7m7IhjunQRhkBfAcCT1dT7Kw3M2Y2znla6uIYojGiLb/ACgyAFTkvl8Y7ADuffEpvtb2N0CQ0xkaTSIWRvRz1YlgB16VnKdSS3zgsoxXAm3N9byyvbqGBk4KSkJE0alVXAOARg4596eh8UNePlVlHJj6ynn0Zejg+TMOv1j3qm7y363N3cTRghJHDAMMMAVHI488g1G10FQhKKyuws6kk3udNj3m2NPHw5IpoAYrmHzIWK4VUlA0sw6ImMjljljnWwdm7OuXkaHaEYZxtDCSaeTXkcaHkdJ9Hhjl6zXKqNNUdnB8MlV2uTrt3uXIYtEQgkhZrDiKqRsXWCFo3ZVkGjVqIPPORnmKjtp7NWLYVvHtQlLyIziH0hJJqEj8NBg+kmjRnPQYPUVzq1u5Iv7KR0+4zJ+RrO+vpZ2DTSPI4GAzsWIXsM1WFo4yTyErhNYwa2KKWkp0WzkSilxRQTkfxSaafMdCpVxQY00YrZIptloJGcUmKdK1gRUkZMMUmKzxRignJhRWWKTFRgtqMaMVK7F2Bc3jYt4iwzgv9FF9rnl7utdI3e8L4Y9L3j8V/wDdLlYgfWfpN+A9VY1K0KfLNqcJz4RzHZGxbi7bTbxNIfMjAVfvMcAfGuk7u+FsaYe9fiNy+ZTKoPvN1b3Yq4W21rOKZLOJ41lw2IIwPRCjJ1aeS++tbfreMbOs5JRgyn0IVPMGZgcEjzAwSfZSFS7lLaOw7C3jHnc0t4N67HY6JEFGvGVtoVUEL9pugXOfPmefXnWju74pWl3KsTo8DMcIXIZWPkCw+iT664zY2F1tGeThI887Zkkb2nqzHkOwpF2BdfKlteEy3TMAsZ5HPXVnsACc9hSnIwdk8ZNtG3sREhIe4bQSP90oy/x5D3muebgbhNtMPI8hit0OnUoDO8nUhQegGRzqb8ZraSNNmrI2srGytJ9qQacmqlu/vreWERjt3URli2GQPhj1wTQB0O+8G4To4FxIPSXWJAr5TPpY0gYOPdXTbeFY0RFGFVVUDsoGAK4HB4p7SVgTJG45ZVogAfhg117cjehNpW/EA0yKdMkechXxnke1AFiooooA0tsbSS1glmlPoIpPrJ8lHrJwPfXF7nfydpGkS3tklbkZeFrkIBOAXJycZPxqT8V94+NMLaNvmoT85jo03b1hR+JPaqDXRt7eOnMlyJ1az1YiyfuN9L9//UMg7RqkY/AZqJuNpTyf2k8r/eldvwJpyDZkjYyNAJABblk9gOprYe2ii08uMxfQVBHI6Wbp+75mtJVaNPj9FYwqT/6RkVuzn0VLH/vqate525cF1OhugxIDaVV9IA9ZHU1HbPuy8pAKrGYonSPzwwJJ9WPP3Vc9zryOKdTJIiDnzdgg/Gk6ty5rCWEMU6Ki8lD3n2alreXMMZJSN8KWOTgqDzPvqLxU/v3IG2leFSCpdSCCCCNC9CKgq6dPoXgRnL6mY4pQKWlU1fBRyYBDWXDPatqDFbXLtUZKrci+GaxKVJMtNPipyHBpaaXRWwAKz1CgjL+Rzh0nDp7NGagoM6KI4SzKo6kgc+nPvTuayuNpraLCRbCeWUtoMhIiXSQCNI+kfM5OOYqlSoqccs0p03UlhF5vdn7KtbbSVWWUj0pGY6s+ZGD6PsFc4Zkdn4RygYgef41PbwXe1oLdZXltVRhkRRxRjA9pTnVHj3mkd8SImo+aoqZ96AfiK59G4cZZk3gfrW6lHEUkyaMdYlKsmwt1Lq8wY49EZx87JlFx6vNvcK6HsPw/tbcBpvn5Bzy40xj2R5x/mzT1S5hDl7iNO2nPg5dsPde6vD8zEdHnK+UjH72OfuzXR93/AA0t4dLXJ48g56eaxA/d6t7+XqrPeTxLsrIMkJ+USry4cRARSPJpOg92T6qrHiTvJci62ckcrRwSJbymNDp1OzgnUw5kchy6UhUu5z2WyHqdrCG73OrylYYmKqAkaMQigKMKCcAeVUbw533m2nc3IkVEiSNGjjXJIyxBLMep6dhV52guYZR3Rx/pNca8DDi9uR/gfk4/rSo0Ru4LadvL65rsfx/0qR8btpmS8hgH0YY9RH+JJ6vuhfjWhuqmneIDtc3I/wCZTG/b69uzaunHtV/dCxL+QoA7FuJsBbGyhjAHEZQ8zD60rDJ59h0Hsqa+Qx8bjaBxtHD4nmI86tI99PgUzNeRoyK8iq750KzBS2MZ0g9cZHxoArviBup/tK2CKwWaM6o2PTOMFT6j3rj8vhttNWx8n1frLIhH4mu3737fXZ9pJOyhyCqpGW0a3Y4Azg+s+6ojZ3iVs6WMO84ibzjcNqBxk9Ac+6gDh+293rqy0fKoWj1/RJIYHHUZBPPnV98B3PGvV+rw4jj9bURn8KhfE7fJNoyRpAD8ni1EOeRkdsc9PkBjAq4+B+ymjt552GOKwVD3jTqf8xNAHTare/m8IsbVmU/PSZSIdmI5vjso5+3FWKRwoJYgAAkk8gAOpJrgW+m3zf3TSAngr6MS9kH1sd2PP4dqZtqPqT34QvcVfTjtyyAdiSSTkkkknqSepNTm71nyMh9i+zzNT3hfu3BdySSzkNwSuLfuTzDv3Xl0+NWhtuQybVnsLq3iCBdUMw9FjiMOVOPVrPI/Vpi7rrenH8mNtRb+tnNUtZXkkPpAFshtRb0Q0gyATyI9HkB7+dY2NsI1zcaYyGVkTkjYWMpzQEnzNXyPYMG1Imk2ZePGisUZGj5awAcFuT9CD1Iqo7X3GvrfJMJkXqXiPE95X6X4VhRo059UvwbVqs4cR/JpPtWNAFhj5ABQW9H0R0GBzx76t3hhctJOWbGckcgBgYHKudspBIIIYdQRgj2g1Pbqb2w7OlXipI7OSQsYUnAwMkswFMXFCEKX0oXoVpTqbs69vBYW6RySm0jnlLxoqlUy0kjKi5Zui5YE+rOATyqEcbLjBW7soo5kQtKiQmZEI+qJUXGor6YU4Yqc4rObfXZl5CyTuyK+k6SrhlZSrKwZR6LKwBBBOCoNanH2K2f0thlVVgZJQHYcuK+oelJjK6jzxypJRqrhP9jblT7tfoxY7AKO5hCqpUNmGeNhlXbOnAOAIpcnoDG4P0TWvFY7HZpuLaiOOMyguJZmJKTtCMIpzzKE07d2+zJTiPaKxo+VlIlQM0Z42UGpcYPymXPn0xgjNbEuxtnyCTh7QQF2ZjmSFh6UskpUrkZGZD1+yKnVVXd/sMUn8foxXd7YbSBFfDlOIFE0w+b0cTVknGNB1eymU3f2I6xstyQJGKIeOfSYEAjDDlzK9e471ISbuWsiaBeoV0yryKE+nbR2ynIbyEefXqIpLrdd7h7d5ruCVkUpLiNoUeMyLINKRzcj6AHpEg8jjlR61X5YelT+ER+8nhqoiLWTuZF58KRgwcdlOBhvbyrmDxsrFWBVgSGUjBDDqCD0Neidq7XhtomklcBR0AIJY+SqPMmuJby7WN7cvMUVM4AUddI6Fj5t66dtKtSWdXHyJ3VOEenn4IcLS6KdWM1tRWZIpzIqlkaxSU5ikIoMhurluVuZFfxiW5dzFFK4SBW0KX0pl2I59hgY6c6qBFdX8Kv7lJ+3k/gjpa7f2xq03qEntvYVkbZhcRAwouTniMQo8wFOon2VEbv+HezLdhOLdWfkw4rGVIyvmiuSBjrnqKurVD30OvZ1wn2oLhfiriuTk6xWd5PFOzttSW36TKOWE9GIH1yY5/ug1Rt/d4Lu9TZoDMBcW/ENvDr0vLxHBGkc3wFHI56Gk8OvD9NpRGeaZliVynDjA1kgA5LnIA59jXZ9i7Nt4Io1tlXRGpjVgeIQoYkrxDkn0s559aAOCbibmttR5QJRFHGF1HTrY6s4CjkPI881YfF23W3u9mAElI4UXJ5nTG45nHnitnwHyJr9eyQfEM4rHx5Hz9kf8Ob8GWgDb3j8Xx6SWMOoEEGabKjmPqxDmfPqR06GojwRf/xCbPnbv/Ghrf3e8IGdVe8n0ggHhQ82wefORhgH2A+2ovwhGja7p5cO4X/Kw/pQA3s46N5f+MlH+bV/WtbxXtzFtadhy1iGRT+4oz8VNOXHo7yf8cn+ph/Wr74t7pveQpPbrqnhBBQdXh6kDuQeYHrNAEtuzvzaXFqkkk8cUioOLG7BSrAcyM9R5giuReI+9A2jdhoc8GIaIuoLEnJfHlk4x54AqpOMEg8iOoPIg9iK6d4XbhyPLHd3aFIUw8MbcjI/VXI8lHUdzjyoAd8QtjXibM2dHh5Y4l1TvqZ2ExHLUDz0gEjNcr1DvXraoq5trKIlnjgUjBLFIwR5gk45c6AOG7lbh3G0HR2UxWnVpjgah9mMHmSe/T8q9AWFmkEUcUS6Y41VVXsoGBVX2n4hWkWQhMjdlHL49Pxz6qqO1vEW5kyIQIgfrdWHs7H41vC3qS7GM7inHuTfilvKEj+SQt84+DKR9WL7Ge7fl7a5TprYkJYksSWJJJPMknzJrDTXUo01TjpRy6s3UllknuntprG6jlH0PoyL9qM9feOo9lX/AG/u0u0WubizuELyQw8IqcMkqE5JYcwGRmUiuW6ayiZkOUYqw6MpKn4isq9sqjynhmtC4dNYxlF+bZtxs2K5VHktLT5YrPcxospW2+TKolC4b0eKvPl59udTOxt9J308SFDEtq08kurgthZJYwyo/Ih+GpGSMaupqlbO34voMDi8RfsyjicvvAhvxqfh39tpw4vLTBkjMTyR4bMR+rzwQPPrSU7SpH+R2N1Tl/BPHaVhtHhCa3Uh0uGZ5QitC0JjDKXHfiggqcVB7Z8KLSWeF4ppY1wcKCsi4JGMFhn8afgsbC5jdbW6Uuyzjh3HLU8phY6hhT1hHT7WfKrVsy0aCGzikKF0QKSg0qSCPoj/APB7BWLlOK0vPg1ShJ6ljycU3g2X8kuZoA2sRkAORpJBUN099R+Ksm/y/wDiV395P4FqGisnf6KE+vGB8TXZhJKCb+DkTi3NpfJrKKfTFbsexn+sQv4ml+TwqWDPllGWGQML3IFZzuqa7/6NIW1R9jS0D1VkuB0p61v42dFSNhqDEMy6cgDORnrUhNAJQAcK3RX8vuv+r6/L2VlG8i5Ya2NXaSSynuRTNnrzrEYrBsgkdvfSU4KElaBc1NwBcVV4piK3obo4rOUcmkZpDWKTFZ4oxVxcbxXVfCwfoUn7eT+BK5ZiuqeFw/Qn/byfwpS137Y3Z+4W9v5io4rm1lH6k4/iFSD+XtFadv8A2L+2cf63Fco6p5msdoXPB+TQvLw3JJgjz6bEBTlV5tyAGK774Y2UsGzLZJo2jccQ8NhpYKXJXK+XIjkedc78MN6bPZ1vdG5OJTLlFVC8jJoAwDjkM56kdTXUdz9412lbtOkbRqJHQKxBYhcHJxyHXpz9tAHPfBv0No7UT1N/omYf9VJ4+pzsT+rcD+D+tN+FuRt3aYxy03uT5A/Ko9IPxPwNW7xJ3Ol2p8kEUiRiMza2cE8nC4wo6/RPmKALfYH5qL7ifwiuJeGykbflAHINfA+oBm69ugrtlrGIoo0LZ0Iq6jyzpGM/hULPtuws9ekxqzFmYRqupmb0ix0jnk+fepUW9kQ5JbsplzuLdy7ba6ARLdbiKXWzc2VdJIVRz6gjniuqZrnu0vEjqIIc/rOcD248/Zy9pqq7R3qu586pSq/ZT0fx69O2BTELSpLnYWnd048bnVtpX9lCdcxhDA/SIQtqHY9x261XNpeJEKZEKNIe/wBEfE/yz7q5i5LHLEk9ycn4mk001Czgup5Fp3s30rBZNpb9Xk2QrCNeyjJ+J/pn11W7m4eU5kdnPP6RzjPXA8qNNLw6ZjTjHhC0qkpdTGcUmKf4dJoq5XIzpo01sCOgpQBr6aNNPFax00BkaxRindNJpoDI2VzVu3Jh4uQ7yaV4mkCWVAPRB5BWFVbTVt3ImSMMXZVyZPpMFz6A6Zpa79sZtH9w0NrSlS0nJm1xBnb0joJVWJb1Dnn1VBQ7RmbJ1aXXhxk41KDPNy5dCVQL8asU4ieNxIw0uMEasEqajpZYhnSowShPInmgAU8+wArmqE5cJs6TnCPLRHPO7Tn03LB5FZOiCEIQpxjGScfGtWPZ+FX0dC/JSrnHSQ8zkdc1LNddh8TTbXDeWBWsbWo+xjK6prvkjtl63liJOpY4yMhSqjIAABPMnzNSl7NgYHU9fUKYLMfM/lWGg0xStNMsyYvVvNUcRQzpoxT2ijh08JZGcVkGpzh0vDoA2MUYpzFGKgoN4rqXhiP0Jv20n8KVzHTXTfDqVUsXZ2CqJpMsxCgcl6k0rd+2N2Xufgtr+XtFauzxmNh/iXA/+16jb7eWwZXjN7CpYFdSzIGXIxlTnkwzyNRz71Q20ICZm9N8MrqwIaQkFmB8w2c965aWTqt4OdWHhTezSOZSkEWt8FiJHK5OCEU4HLuQfVXU91dhxbKteDxtQ1NIzvpTm2ByA6DkO9VC/wB9LqTITTGvqGT26np/3zqvXU0kpzLIznrzJIyepx0puFnJ9TwJzvYrpWTo9zvZYW2oRaSzEswiQDLknUWIHXPXPPnnnVd2j4hzNkQRhB9pvSPw758/wqqCGsuDTMbanHncWndVJcbDl9ti4nJ4krkfZBKjrnmB1x5ZzitHRW1wqXhUwsLZC7be7NTh0nCrcMVY6KnIYNbg0cGtwIKy0VGQwaXBo01vrGDQ1rmjUTpNDRSaK2ngIporU5IMEjyQB1JAHtPIV1LdrdKO0jLyhZLgqScgMqfqqD+JrlxFdH3K3lE0ZgncCVVIR2ONadACT9YfiPfSt1r0/Tx3GrRw1/Vz2KvsjeiO5Fk93s6zMVzIsQkhdTKkjEqNcONeMjv0x3q3S7p7MlkaNdIlHWNJTqX9zJx8KrWyfD29hNkqvZBbeRH+VxpKl0UDEspP0XByVwfLlWxsrc24gvkZ1dkW7mnW6V4OcblziQFRLqOrSw1EHJI7Vz1UmuGzounB8pElP4a27c455F9uiQfkKjbjw0lH0J0b1MrJ+IJrW3Y3cuLQbNkWFo7sy36zFizLwiJOCJQpICZCH396jtl3d89vfJNNIGFjeNcxytO0qzqvIqGiEceTlcK5BU5HetFc1V3Mna0n2MzuVdHPC4Uw65jlQ8jnHXHY/Cqfvjulel4h8ldiEk5YVsZxg9fUauUcb2trdCB1jeOx2M/GCCNtMtxOWVipHL6Iz6j3NXfa0jcJC7I7mOLU8eQjMY2yyAk4UnmOZ5eZqZ3M5x0vBELWEJakcis7Joo4kdSjKiZVhgjkCOVPaKnN7Yj8qb7kH/KWoQoa6VN5gvBzam035E00BaXFABq5TJkFpdFYgGlzQGQK0nKgmscUBkWkJoxS4oDJsaaNNPaaNNBmMYqI3tuGkitbdj8yJJJCoJGpiFHpd8eXtqd01Xt5x85b/v8A5rWFzvTYzaP7qNjejYNrHaRskIDEDnlj+ZxVO3cXReQBSVBcagDjKgE4PfpXQd7z+hx+wflXPtif322+/wD9LVzYLMl5OrUeIvwdMWMU4sQplRWxGvauuziJmQjFBipwA1mD6qqXGODS8OnwwrIEUZJwjUZfVTbR+qtwrms1X10ZIxk0BEaOEe9SYUd6y4VRqLaCKViPKtqKcedbZiHYU21sKMpkqLRkIVamZdm56U/HFprfhqrbXBdRUuSBfZh8jTMuzT2z6qs7QKeops2I8jQqgOiVlInj+gXX7pK/lW7Btm7T6M8vvYt+dSUmzyfOtWawYedW1RlyU0SjwOJvlep/5ob1NGh/IA1txeIVyPpxxP7mX+ZqvT25Fa5jNR6NN9kR61Vf+mXA7+ROrrPZKyuoVwGUhkHRSGXmOZ5Ut3tpZYFNtbOsCYjCDhKEEaYCqNXQKw5AVTCtWbYwxYn/ANxJ/wAtKXuKEIwykM21epOemTHtobNlu5DLGAkbKgGs4YFVCnIXI6g+dNruq31pF9gUn88U/tjhC3sflTFLJpZhcNl0TkrmJZHXmFL488E4rTnidGgls5JhCDspFiZSTJDLK0bGYsNRwjE+WOprBXE0sIZdtBvLMr3YUMEbySu+hBltK5OPUoBJrYXYtuNOckt0DOQT58hyqrXK3clvc6flJmNs3ypGDgLecZdKQADGANQ9H6oHrqWtLAi9kNxaSSymWNoLoLmOK34a6Rkt6JUhsjzJ9lVdeo+5ZUKa7G8iWXFMI4RlGcxa/Tx5+eQahNqbOMD4PNDzR8YyOx7MPMf1prYOwZ0nhE8UvzU0jmT5gRZOrDhsa3LZHL1+qpHb19xG0Kfm1Ofa+ME/jitrapNzxyYXVOChnhkNpFIUrMpSYronNGilJop+jNBBviOl0Cm1c1nqqpGRCgqr73DElt+/+a1aC1Vbe0/OW/sf81rG49tjFr7q/vYkt7T+hx+wflVC2J/fbb9oPyNXres/okfsFUbYf9+tf2g/I1zqfUvJ1avQ/B03BFKshFZGsc12DhGQmNZCRqaNJUYDI/r7kU20lN6aOHRgMi6qOKR50aKXh1IbjkV4RWwL0mtTh0ojqGkWUpI2muT3rD5QabEFOLBUYROWZLOa3IJjWqsWKeQYqrwXi2SMcxp5ZKjkkNPLLWbibqZuhqwlw3WtRpvXWtLe4oUAdRD8lop6GtaSxFMPe02bz21okzFziElritba+9C2FqqNEz6pWbUpUYygHQ9fo06bs1UfEFy0MX38fgazuF9t5NLZr1Vg6ju/vzH8kh/R2OoFsMyj6RJ5jBrZl33z9G3Hvk/otUHZEhEEQ7L/ADNby3FRC3hpTwE7qpqayWaTfGQ9IEHtZj/KtV96pj9SMe5j/OoNrgmmzJV1b0/gzdzU/wAiZn2/M4I9EAjGVBB9xzyqKYdqa1mk1mrxpxjwik6spdTAisazzRitDPJhSVkRRigMm0KU0UVUgTFVne3+0t/Y/wCa0UVjce2xi091f3sbm9J/RY/YPyqk7D/v1r+0H5GiiudDqXk61XofhnUtFKIqKK65wTIQVlwKKKjJZIThUcGiijJODIQ0ohooqCcBorILRRUkCilBpaKgnJkBTgWiiql0YtkU00pooqURJjTzmmHOaKKuZtjJWscUUVJUMVWt91+bg/aj8jS0Vjce2xi191EzsofMx+z+ZrbxSUVpDpXgyqdb8hijFFFXKBijFFFABiiiigAopKKAP//Z">
            <a:hlinkClick r:id="rId3"/>
          </p:cNvPr>
          <p:cNvSpPr>
            <a:spLocks noChangeAspect="1" noChangeArrowheads="1"/>
          </p:cNvSpPr>
          <p:nvPr/>
        </p:nvSpPr>
        <p:spPr bwMode="auto">
          <a:xfrm>
            <a:off x="53975" y="-762000"/>
            <a:ext cx="2867025" cy="15906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4104" name="Picture 8" descr="http://www.webgreeter.com/wp-content/uploads/2011/10/Business-Ethics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3501008"/>
            <a:ext cx="5443805" cy="3024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8746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4400" dirty="0">
                <a:latin typeface="Georgia" panose="02040502050405020303" pitchFamily="18" charset="0"/>
              </a:rPr>
              <a:t>ORGANISATIONAL REQUIREMENT in Focus</a:t>
            </a:r>
            <a:endParaRPr lang="en-US" sz="4400" dirty="0"/>
          </a:p>
        </p:txBody>
      </p:sp>
      <p:sp>
        <p:nvSpPr>
          <p:cNvPr id="3" name="Content Placeholder 2"/>
          <p:cNvSpPr>
            <a:spLocks noGrp="1"/>
          </p:cNvSpPr>
          <p:nvPr>
            <p:ph idx="1"/>
          </p:nvPr>
        </p:nvSpPr>
        <p:spPr>
          <a:xfrm>
            <a:off x="779462" y="1882588"/>
            <a:ext cx="7581901" cy="4642756"/>
          </a:xfrm>
        </p:spPr>
        <p:txBody>
          <a:bodyPr>
            <a:normAutofit lnSpcReduction="10000"/>
          </a:bodyPr>
          <a:lstStyle/>
          <a:p>
            <a:pPr marL="0" indent="0">
              <a:buNone/>
            </a:pPr>
            <a:r>
              <a:rPr lang="en-AU" sz="2800" u="sng" dirty="0">
                <a:solidFill>
                  <a:srgbClr val="FFFF00"/>
                </a:solidFill>
                <a:latin typeface="Georgia" panose="02040502050405020303" pitchFamily="18" charset="0"/>
              </a:rPr>
              <a:t>ETHICAL STANDARDS</a:t>
            </a:r>
          </a:p>
          <a:p>
            <a:pPr>
              <a:buFont typeface="Arial" panose="020B0604020202020204" pitchFamily="34" charset="0"/>
              <a:buChar char="•"/>
            </a:pPr>
            <a:r>
              <a:rPr lang="en-AU" b="0" dirty="0" smtClean="0">
                <a:latin typeface="Georgia" panose="02040502050405020303" pitchFamily="18" charset="0"/>
              </a:rPr>
              <a:t>The </a:t>
            </a:r>
            <a:r>
              <a:rPr lang="en-AU" b="0" dirty="0">
                <a:latin typeface="Georgia" panose="02040502050405020303" pitchFamily="18" charset="0"/>
              </a:rPr>
              <a:t>major difference between ethical and legal standards is that </a:t>
            </a:r>
            <a:r>
              <a:rPr lang="en-AU" dirty="0">
                <a:solidFill>
                  <a:srgbClr val="FFFF00"/>
                </a:solidFill>
                <a:latin typeface="Georgia" panose="02040502050405020303" pitchFamily="18" charset="0"/>
              </a:rPr>
              <a:t>ethical standards are set by society</a:t>
            </a:r>
            <a:r>
              <a:rPr lang="en-AU" b="0" dirty="0">
                <a:latin typeface="Georgia" panose="02040502050405020303" pitchFamily="18" charset="0"/>
              </a:rPr>
              <a:t>, they are seen as the ‘right thing to do’ as a human being whereas legal standards are those back by legislation and failure to uphold these may result in legal action</a:t>
            </a:r>
          </a:p>
          <a:p>
            <a:pPr>
              <a:buFont typeface="Arial" panose="020B0604020202020204" pitchFamily="34" charset="0"/>
              <a:buChar char="•"/>
            </a:pPr>
            <a:r>
              <a:rPr lang="en-AU" b="0" dirty="0">
                <a:latin typeface="Georgia" panose="02040502050405020303" pitchFamily="18" charset="0"/>
              </a:rPr>
              <a:t>In basic terms </a:t>
            </a:r>
            <a:r>
              <a:rPr lang="en-AU" dirty="0">
                <a:solidFill>
                  <a:srgbClr val="FFFF00"/>
                </a:solidFill>
                <a:latin typeface="Georgia" panose="02040502050405020303" pitchFamily="18" charset="0"/>
              </a:rPr>
              <a:t>Moral </a:t>
            </a:r>
            <a:r>
              <a:rPr lang="en-AU" dirty="0" err="1">
                <a:solidFill>
                  <a:srgbClr val="FFFF00"/>
                </a:solidFill>
                <a:latin typeface="Georgia" panose="02040502050405020303" pitchFamily="18" charset="0"/>
              </a:rPr>
              <a:t>vs</a:t>
            </a:r>
            <a:r>
              <a:rPr lang="en-AU" dirty="0">
                <a:solidFill>
                  <a:srgbClr val="FFFF00"/>
                </a:solidFill>
                <a:latin typeface="Georgia" panose="02040502050405020303" pitchFamily="18" charset="0"/>
              </a:rPr>
              <a:t> Rules</a:t>
            </a:r>
          </a:p>
          <a:p>
            <a:pPr marL="0" indent="0">
              <a:buNone/>
            </a:pPr>
            <a:r>
              <a:rPr lang="en-AU" dirty="0">
                <a:solidFill>
                  <a:srgbClr val="FF0000"/>
                </a:solidFill>
                <a:latin typeface="Georgia" panose="02040502050405020303" pitchFamily="18" charset="0"/>
              </a:rPr>
              <a:t>Can you think of a sporting example which demonstrates the difference between ethical and legal </a:t>
            </a:r>
            <a:r>
              <a:rPr lang="en-AU" dirty="0" smtClean="0">
                <a:solidFill>
                  <a:srgbClr val="FF0000"/>
                </a:solidFill>
                <a:latin typeface="Georgia" panose="02040502050405020303" pitchFamily="18" charset="0"/>
              </a:rPr>
              <a:t>standards</a:t>
            </a:r>
            <a:r>
              <a:rPr lang="en-AU" dirty="0">
                <a:solidFill>
                  <a:srgbClr val="FF0000"/>
                </a:solidFill>
                <a:latin typeface="Georgia" panose="02040502050405020303" pitchFamily="18" charset="0"/>
              </a:rPr>
              <a:t>?</a:t>
            </a:r>
          </a:p>
          <a:p>
            <a:endParaRPr lang="en-US" dirty="0"/>
          </a:p>
        </p:txBody>
      </p:sp>
    </p:spTree>
    <p:extLst>
      <p:ext uri="{BB962C8B-B14F-4D97-AF65-F5344CB8AC3E}">
        <p14:creationId xmlns:p14="http://schemas.microsoft.com/office/powerpoint/2010/main" val="1414180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4400" dirty="0">
                <a:latin typeface="Georgia" panose="02040502050405020303" pitchFamily="18" charset="0"/>
              </a:rPr>
              <a:t>ORGANISATIONAL REQUIREMENT in Focus</a:t>
            </a:r>
          </a:p>
        </p:txBody>
      </p:sp>
      <p:sp>
        <p:nvSpPr>
          <p:cNvPr id="3" name="Content Placeholder 2"/>
          <p:cNvSpPr>
            <a:spLocks noGrp="1"/>
          </p:cNvSpPr>
          <p:nvPr>
            <p:ph idx="1"/>
          </p:nvPr>
        </p:nvSpPr>
        <p:spPr>
          <a:xfrm>
            <a:off x="395536" y="1628800"/>
            <a:ext cx="8352928" cy="5040560"/>
          </a:xfrm>
        </p:spPr>
        <p:txBody>
          <a:bodyPr>
            <a:normAutofit/>
          </a:bodyPr>
          <a:lstStyle/>
          <a:p>
            <a:pPr marL="0" indent="0">
              <a:spcBef>
                <a:spcPts val="0"/>
              </a:spcBef>
              <a:buNone/>
            </a:pPr>
            <a:r>
              <a:rPr lang="en-AU" u="sng" dirty="0" smtClean="0">
                <a:solidFill>
                  <a:srgbClr val="FFFF00"/>
                </a:solidFill>
                <a:latin typeface="Georgia" panose="02040502050405020303" pitchFamily="18" charset="0"/>
              </a:rPr>
              <a:t>ETHICAL STANDARDS</a:t>
            </a:r>
          </a:p>
          <a:p>
            <a:pPr marL="0" indent="0">
              <a:spcBef>
                <a:spcPts val="0"/>
              </a:spcBef>
              <a:buNone/>
            </a:pPr>
            <a:r>
              <a:rPr lang="en-AU" sz="2200" b="0" dirty="0" smtClean="0">
                <a:latin typeface="Georgia" panose="02040502050405020303" pitchFamily="18" charset="0"/>
              </a:rPr>
              <a:t>Many of the ethical standards and responsibilities that need to be upheld in the sport and recreation industry include:</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Harassment</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Sexual Harassment</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Sexual Abuse</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Physical Abuse</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Client/Instructor Relationships</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Cheating</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Inclusive/Non-Discriminatory Practices</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Bullying</a:t>
            </a:r>
          </a:p>
          <a:p>
            <a:pPr>
              <a:spcBef>
                <a:spcPts val="0"/>
              </a:spcBef>
              <a:buFont typeface="Arial" panose="020B0604020202020204" pitchFamily="34" charset="0"/>
              <a:buChar char="•"/>
            </a:pPr>
            <a:r>
              <a:rPr lang="en-AU" sz="2200" dirty="0" smtClean="0">
                <a:solidFill>
                  <a:srgbClr val="FFFF00"/>
                </a:solidFill>
                <a:latin typeface="Georgia" panose="02040502050405020303" pitchFamily="18" charset="0"/>
              </a:rPr>
              <a:t>Child Protection </a:t>
            </a:r>
          </a:p>
          <a:p>
            <a:pPr marL="0" indent="0">
              <a:spcBef>
                <a:spcPts val="0"/>
              </a:spcBef>
              <a:buNone/>
            </a:pPr>
            <a:r>
              <a:rPr lang="en-AU" sz="2200" dirty="0" smtClean="0">
                <a:solidFill>
                  <a:srgbClr val="FF0000"/>
                </a:solidFill>
                <a:latin typeface="Georgia" panose="02040502050405020303" pitchFamily="18" charset="0"/>
              </a:rPr>
              <a:t>Use page 26-28 of your IVET Book to complete the definitions on page 7of your booklet. </a:t>
            </a:r>
          </a:p>
          <a:p>
            <a:pPr>
              <a:buFont typeface="Arial" panose="020B0604020202020204" pitchFamily="34" charset="0"/>
              <a:buChar char="•"/>
            </a:pPr>
            <a:endParaRPr lang="en-AU" b="0" dirty="0" smtClean="0">
              <a:latin typeface="Georgia" panose="02040502050405020303" pitchFamily="18" charset="0"/>
            </a:endParaRPr>
          </a:p>
          <a:p>
            <a:pPr>
              <a:buFont typeface="Arial" panose="020B0604020202020204" pitchFamily="34" charset="0"/>
              <a:buChar char="•"/>
            </a:pPr>
            <a:endParaRPr lang="en-AU" b="0" dirty="0" smtClean="0">
              <a:latin typeface="Georgia" panose="02040502050405020303" pitchFamily="18" charset="0"/>
            </a:endParaRPr>
          </a:p>
          <a:p>
            <a:pPr>
              <a:buFont typeface="Arial" panose="020B0604020202020204" pitchFamily="34" charset="0"/>
              <a:buChar char="•"/>
            </a:pPr>
            <a:endParaRPr lang="en-AU" b="0" dirty="0">
              <a:latin typeface="Georgia" panose="02040502050405020303" pitchFamily="18" charset="0"/>
            </a:endParaRPr>
          </a:p>
        </p:txBody>
      </p:sp>
    </p:spTree>
    <p:extLst>
      <p:ext uri="{BB962C8B-B14F-4D97-AF65-F5344CB8AC3E}">
        <p14:creationId xmlns:p14="http://schemas.microsoft.com/office/powerpoint/2010/main" val="25765709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 calcmode="lin" valueType="num">
                                      <p:cBhvr additive="base">
                                        <p:cTn id="4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3" end="3"/>
                                            </p:txEl>
                                          </p:spTgt>
                                        </p:tgtEl>
                                        <p:attrNameLst>
                                          <p:attrName>style.visibility</p:attrName>
                                        </p:attrNameLst>
                                      </p:cBhvr>
                                      <p:to>
                                        <p:strVal val="visible"/>
                                      </p:to>
                                    </p:set>
                                    <p:anim calcmode="lin" valueType="num">
                                      <p:cBhvr additive="base">
                                        <p:cTn id="5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anim calcmode="lin" valueType="num">
                                      <p:cBhvr additive="base">
                                        <p:cTn id="5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 calcmode="lin" valueType="num">
                                      <p:cBhvr additive="base">
                                        <p:cTn id="6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 calcmode="lin" valueType="num">
                                      <p:cBhvr additive="base">
                                        <p:cTn id="6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
                                            <p:txEl>
                                              <p:pRg st="7" end="7"/>
                                            </p:txEl>
                                          </p:spTgt>
                                        </p:tgtEl>
                                        <p:attrNameLst>
                                          <p:attrName>style.visibility</p:attrName>
                                        </p:attrNameLst>
                                      </p:cBhvr>
                                      <p:to>
                                        <p:strVal val="visible"/>
                                      </p:to>
                                    </p:set>
                                    <p:anim calcmode="lin" valueType="num">
                                      <p:cBhvr additive="base">
                                        <p:cTn id="6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3">
                                            <p:txEl>
                                              <p:pRg st="8" end="8"/>
                                            </p:txEl>
                                          </p:spTgt>
                                        </p:tgtEl>
                                        <p:attrNameLst>
                                          <p:attrName>style.visibility</p:attrName>
                                        </p:attrNameLst>
                                      </p:cBhvr>
                                      <p:to>
                                        <p:strVal val="visible"/>
                                      </p:to>
                                    </p:set>
                                    <p:anim calcmode="lin" valueType="num">
                                      <p:cBhvr additive="base">
                                        <p:cTn id="7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 calcmode="lin" valueType="num">
                                      <p:cBhvr additive="base">
                                        <p:cTn id="7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3">
                                            <p:txEl>
                                              <p:pRg st="10" end="10"/>
                                            </p:txEl>
                                          </p:spTgt>
                                        </p:tgtEl>
                                        <p:attrNameLst>
                                          <p:attrName>style.visibility</p:attrName>
                                        </p:attrNameLst>
                                      </p:cBhvr>
                                      <p:to>
                                        <p:strVal val="visible"/>
                                      </p:to>
                                    </p:set>
                                    <p:anim calcmode="lin" valueType="num">
                                      <p:cBhvr additive="base">
                                        <p:cTn id="8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4400" dirty="0">
                <a:latin typeface="Georgia" panose="02040502050405020303" pitchFamily="18" charset="0"/>
              </a:rPr>
              <a:t>ORGANISATIONAL REQUIREMENT in Focus</a:t>
            </a:r>
          </a:p>
        </p:txBody>
      </p:sp>
      <p:sp>
        <p:nvSpPr>
          <p:cNvPr id="3" name="Content Placeholder 2"/>
          <p:cNvSpPr>
            <a:spLocks noGrp="1"/>
          </p:cNvSpPr>
          <p:nvPr>
            <p:ph idx="1"/>
          </p:nvPr>
        </p:nvSpPr>
        <p:spPr>
          <a:xfrm>
            <a:off x="395536" y="1882588"/>
            <a:ext cx="8280920" cy="4570748"/>
          </a:xfrm>
        </p:spPr>
        <p:txBody>
          <a:bodyPr>
            <a:normAutofit fontScale="92500" lnSpcReduction="20000"/>
          </a:bodyPr>
          <a:lstStyle/>
          <a:p>
            <a:pPr marL="0" indent="0">
              <a:buNone/>
            </a:pPr>
            <a:r>
              <a:rPr lang="en-AU" sz="2800" dirty="0" smtClean="0">
                <a:solidFill>
                  <a:srgbClr val="FFFF00"/>
                </a:solidFill>
                <a:latin typeface="Georgia" panose="02040502050405020303" pitchFamily="18" charset="0"/>
              </a:rPr>
              <a:t>GOALS, OBJECTIVES, PLANS, SYSTEMS AND PROCESSES</a:t>
            </a:r>
          </a:p>
          <a:p>
            <a:pPr>
              <a:buFont typeface="Arial" panose="020B0604020202020204" pitchFamily="34" charset="0"/>
              <a:buChar char="•"/>
            </a:pPr>
            <a:r>
              <a:rPr lang="en-AU" b="0" dirty="0" smtClean="0">
                <a:latin typeface="Georgia" panose="02040502050405020303" pitchFamily="18" charset="0"/>
              </a:rPr>
              <a:t>Goals and objectives are important for an organisation’s direction and they give employees a point to work towards. Plans, systems and processes in the workplace ensures consistency in the organisation’s approach towards daily tasks. </a:t>
            </a:r>
          </a:p>
          <a:p>
            <a:pPr>
              <a:buFont typeface="Arial" panose="020B0604020202020204" pitchFamily="34" charset="0"/>
              <a:buChar char="•"/>
            </a:pPr>
            <a:r>
              <a:rPr lang="en-AU" b="0" dirty="0" smtClean="0">
                <a:latin typeface="Georgia" panose="02040502050405020303" pitchFamily="18" charset="0"/>
              </a:rPr>
              <a:t>All members of a workplace or organisation should be involved in goal setting. By setting goals as a group employees will take ownership of the goals, making them more likely to achieve them</a:t>
            </a:r>
            <a:r>
              <a:rPr lang="en-AU" b="0" dirty="0" smtClean="0">
                <a:latin typeface="Georgia" panose="02040502050405020303" pitchFamily="18" charset="0"/>
              </a:rPr>
              <a:t>.</a:t>
            </a:r>
          </a:p>
          <a:p>
            <a:pPr>
              <a:buFont typeface="Arial" panose="020B0604020202020204" pitchFamily="34" charset="0"/>
              <a:buChar char="•"/>
            </a:pPr>
            <a:r>
              <a:rPr lang="en-AU" b="0" dirty="0">
                <a:latin typeface="Georgia" panose="02040502050405020303" pitchFamily="18" charset="0"/>
                <a:hlinkClick r:id="rId2"/>
              </a:rPr>
              <a:t>https://youtu.be/</a:t>
            </a:r>
            <a:r>
              <a:rPr lang="en-AU" b="0" dirty="0" smtClean="0">
                <a:latin typeface="Georgia" panose="02040502050405020303" pitchFamily="18" charset="0"/>
                <a:hlinkClick r:id="rId2"/>
              </a:rPr>
              <a:t>rhPazUfoFV8</a:t>
            </a:r>
            <a:endParaRPr lang="en-AU" b="0" dirty="0" smtClean="0">
              <a:latin typeface="Georgia" panose="02040502050405020303" pitchFamily="18" charset="0"/>
            </a:endParaRPr>
          </a:p>
          <a:p>
            <a:pPr>
              <a:buFont typeface="Arial" panose="020B0604020202020204" pitchFamily="34" charset="0"/>
              <a:buChar char="•"/>
            </a:pPr>
            <a:endParaRPr lang="en-AU" b="0" dirty="0" smtClean="0">
              <a:latin typeface="Georgia" panose="02040502050405020303" pitchFamily="18" charset="0"/>
            </a:endParaRPr>
          </a:p>
        </p:txBody>
      </p:sp>
    </p:spTree>
    <p:extLst>
      <p:ext uri="{BB962C8B-B14F-4D97-AF65-F5344CB8AC3E}">
        <p14:creationId xmlns:p14="http://schemas.microsoft.com/office/powerpoint/2010/main" val="269635772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233191"/>
          </a:xfrm>
        </p:spPr>
        <p:txBody>
          <a:bodyPr/>
          <a:lstStyle/>
          <a:p>
            <a:r>
              <a:rPr lang="en-AU" sz="4400" dirty="0">
                <a:latin typeface="Georgia" panose="02040502050405020303" pitchFamily="18" charset="0"/>
              </a:rPr>
              <a:t>ORGANISATIONAL REQUIREMENT in Focus</a:t>
            </a:r>
            <a:endParaRPr lang="en-AU" sz="4400" dirty="0"/>
          </a:p>
        </p:txBody>
      </p:sp>
      <p:sp>
        <p:nvSpPr>
          <p:cNvPr id="3" name="Content Placeholder 2"/>
          <p:cNvSpPr>
            <a:spLocks noGrp="1"/>
          </p:cNvSpPr>
          <p:nvPr>
            <p:ph idx="1"/>
          </p:nvPr>
        </p:nvSpPr>
        <p:spPr>
          <a:xfrm>
            <a:off x="0" y="1484784"/>
            <a:ext cx="9144000" cy="5112568"/>
          </a:xfrm>
        </p:spPr>
        <p:txBody>
          <a:bodyPr>
            <a:normAutofit/>
          </a:bodyPr>
          <a:lstStyle/>
          <a:p>
            <a:pPr marL="0" indent="0">
              <a:spcBef>
                <a:spcPts val="0"/>
              </a:spcBef>
              <a:buNone/>
            </a:pPr>
            <a:r>
              <a:rPr lang="en-AU" dirty="0">
                <a:solidFill>
                  <a:srgbClr val="FFFF00"/>
                </a:solidFill>
                <a:latin typeface="Georgia" panose="02040502050405020303" pitchFamily="18" charset="0"/>
              </a:rPr>
              <a:t>GOALS, OBJECTIVES, PLANS, SYSTEMS AND PROCESSES</a:t>
            </a:r>
          </a:p>
          <a:p>
            <a:pPr>
              <a:spcBef>
                <a:spcPts val="0"/>
              </a:spcBef>
            </a:pPr>
            <a:r>
              <a:rPr lang="en-AU" u="sng" dirty="0" smtClean="0">
                <a:solidFill>
                  <a:srgbClr val="FFFF00"/>
                </a:solidFill>
                <a:latin typeface="Georgia" panose="02040502050405020303" pitchFamily="18" charset="0"/>
              </a:rPr>
              <a:t>S.M.A.R.T Goal setting</a:t>
            </a:r>
          </a:p>
          <a:p>
            <a:pPr>
              <a:spcBef>
                <a:spcPts val="0"/>
              </a:spcBef>
              <a:buFont typeface="Arial" panose="020B0604020202020204" pitchFamily="34" charset="0"/>
              <a:buChar char="•"/>
            </a:pPr>
            <a:r>
              <a:rPr lang="en-AU" sz="2000" dirty="0" smtClean="0">
                <a:solidFill>
                  <a:srgbClr val="FFFF00"/>
                </a:solidFill>
                <a:latin typeface="Georgia" panose="02040502050405020303" pitchFamily="18" charset="0"/>
              </a:rPr>
              <a:t>S: </a:t>
            </a:r>
            <a:r>
              <a:rPr lang="en-AU" b="0" dirty="0" smtClean="0">
                <a:latin typeface="Georgia" panose="02040502050405020303" pitchFamily="18" charset="0"/>
              </a:rPr>
              <a:t>Specific: Make sure the goal is precise. </a:t>
            </a:r>
          </a:p>
          <a:p>
            <a:pPr>
              <a:spcBef>
                <a:spcPts val="0"/>
              </a:spcBef>
              <a:buFont typeface="Arial" panose="020B0604020202020204" pitchFamily="34" charset="0"/>
              <a:buChar char="•"/>
            </a:pPr>
            <a:r>
              <a:rPr lang="en-AU" sz="2000" dirty="0" smtClean="0">
                <a:solidFill>
                  <a:srgbClr val="FFFF00"/>
                </a:solidFill>
                <a:latin typeface="Georgia" panose="02040502050405020303" pitchFamily="18" charset="0"/>
              </a:rPr>
              <a:t>M: </a:t>
            </a:r>
            <a:r>
              <a:rPr lang="en-AU" b="0" dirty="0" smtClean="0">
                <a:latin typeface="Georgia" panose="02040502050405020303" pitchFamily="18" charset="0"/>
              </a:rPr>
              <a:t>Measureable: Ensure that the goal is measureable; this will keep employees on track. If targets can be set and improvement easily seen, people are more likely to remain motivated. </a:t>
            </a:r>
          </a:p>
          <a:p>
            <a:pPr>
              <a:spcBef>
                <a:spcPts val="0"/>
              </a:spcBef>
              <a:buFont typeface="Arial" panose="020B0604020202020204" pitchFamily="34" charset="0"/>
              <a:buChar char="•"/>
            </a:pPr>
            <a:r>
              <a:rPr lang="en-AU" sz="2000" dirty="0" smtClean="0">
                <a:solidFill>
                  <a:srgbClr val="FFFF00"/>
                </a:solidFill>
                <a:latin typeface="Georgia" panose="02040502050405020303" pitchFamily="18" charset="0"/>
              </a:rPr>
              <a:t>A: </a:t>
            </a:r>
            <a:r>
              <a:rPr lang="en-AU" b="0" dirty="0" smtClean="0">
                <a:latin typeface="Georgia" panose="02040502050405020303" pitchFamily="18" charset="0"/>
              </a:rPr>
              <a:t>Attainable: The goal must be achievable.</a:t>
            </a:r>
          </a:p>
          <a:p>
            <a:pPr>
              <a:spcBef>
                <a:spcPts val="0"/>
              </a:spcBef>
              <a:buFont typeface="Arial" panose="020B0604020202020204" pitchFamily="34" charset="0"/>
              <a:buChar char="•"/>
            </a:pPr>
            <a:r>
              <a:rPr lang="en-AU" sz="2000" dirty="0" smtClean="0">
                <a:solidFill>
                  <a:srgbClr val="FFFF00"/>
                </a:solidFill>
                <a:latin typeface="Georgia" panose="02040502050405020303" pitchFamily="18" charset="0"/>
              </a:rPr>
              <a:t>R</a:t>
            </a:r>
            <a:r>
              <a:rPr lang="en-AU" sz="2000" b="0" dirty="0" smtClean="0">
                <a:solidFill>
                  <a:srgbClr val="FFFF00"/>
                </a:solidFill>
                <a:latin typeface="Georgia" panose="02040502050405020303" pitchFamily="18" charset="0"/>
              </a:rPr>
              <a:t>: </a:t>
            </a:r>
            <a:r>
              <a:rPr lang="en-AU" b="0" dirty="0" smtClean="0">
                <a:latin typeface="Georgia" panose="02040502050405020303" pitchFamily="18" charset="0"/>
              </a:rPr>
              <a:t>All goals should be realistic. Goals are realistic when the group or individual believes that they can achieve it.</a:t>
            </a:r>
          </a:p>
          <a:p>
            <a:pPr>
              <a:spcBef>
                <a:spcPts val="0"/>
              </a:spcBef>
              <a:buFont typeface="Arial" panose="020B0604020202020204" pitchFamily="34" charset="0"/>
              <a:buChar char="•"/>
            </a:pPr>
            <a:r>
              <a:rPr lang="en-AU" sz="2000" dirty="0" smtClean="0">
                <a:solidFill>
                  <a:srgbClr val="FFFF00"/>
                </a:solidFill>
                <a:latin typeface="Georgia" panose="02040502050405020303" pitchFamily="18" charset="0"/>
              </a:rPr>
              <a:t>T: </a:t>
            </a:r>
            <a:r>
              <a:rPr lang="en-AU" b="0" dirty="0" smtClean="0">
                <a:latin typeface="Georgia" panose="02040502050405020303" pitchFamily="18" charset="0"/>
              </a:rPr>
              <a:t>Timely: Goals should always have a timeframe assigned to them in which they should be achieved. </a:t>
            </a:r>
          </a:p>
          <a:p>
            <a:pPr marL="0" indent="0">
              <a:spcBef>
                <a:spcPts val="0"/>
              </a:spcBef>
              <a:buNone/>
            </a:pPr>
            <a:r>
              <a:rPr lang="en-AU" sz="2000" dirty="0" smtClean="0">
                <a:solidFill>
                  <a:srgbClr val="FF0000"/>
                </a:solidFill>
                <a:latin typeface="Georgia" panose="02040502050405020303" pitchFamily="18" charset="0"/>
              </a:rPr>
              <a:t>Complete IVET Activity 1.14 on page 31</a:t>
            </a:r>
          </a:p>
          <a:p>
            <a:pPr marL="0" indent="0"/>
            <a:endParaRPr lang="en-AU" sz="2000" dirty="0">
              <a:latin typeface="Georgia" panose="02040502050405020303" pitchFamily="18" charset="0"/>
            </a:endParaRPr>
          </a:p>
        </p:txBody>
      </p:sp>
    </p:spTree>
    <p:extLst>
      <p:ext uri="{BB962C8B-B14F-4D97-AF65-F5344CB8AC3E}">
        <p14:creationId xmlns:p14="http://schemas.microsoft.com/office/powerpoint/2010/main" val="36200146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ts val="0"/>
              </a:spcBef>
            </a:pPr>
            <a:r>
              <a:rPr lang="en-AU" sz="6000" dirty="0">
                <a:solidFill>
                  <a:srgbClr val="FFFF00"/>
                </a:solidFill>
                <a:latin typeface="Georgia" panose="02040502050405020303" pitchFamily="18" charset="0"/>
              </a:rPr>
              <a:t>S.M.A.R.T Goal setting</a:t>
            </a:r>
          </a:p>
        </p:txBody>
      </p:sp>
      <p:pic>
        <p:nvPicPr>
          <p:cNvPr id="4" name="Picture 2" descr="goal setting power point ">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15043" b="15043"/>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11560" y="6021288"/>
            <a:ext cx="7859957" cy="646331"/>
          </a:xfrm>
          <a:prstGeom prst="rect">
            <a:avLst/>
          </a:prstGeom>
          <a:noFill/>
        </p:spPr>
        <p:txBody>
          <a:bodyPr wrap="none" rtlCol="0">
            <a:spAutoFit/>
          </a:bodyPr>
          <a:lstStyle/>
          <a:p>
            <a:r>
              <a:rPr lang="en-US" dirty="0">
                <a:solidFill>
                  <a:srgbClr val="FF6600"/>
                </a:solidFill>
                <a:hlinkClick r:id="rId4"/>
              </a:rPr>
              <a:t>https://youtu.be/8JrErGG113Y?list=PLtxvpD1TeP-OvMNB6YmM8bq6s1R8CkR6M</a:t>
            </a:r>
            <a:endParaRPr lang="en-US" dirty="0">
              <a:solidFill>
                <a:srgbClr val="FF6600"/>
              </a:solidFill>
            </a:endParaRPr>
          </a:p>
          <a:p>
            <a:endParaRPr lang="en-US" dirty="0"/>
          </a:p>
        </p:txBody>
      </p:sp>
    </p:spTree>
    <p:extLst>
      <p:ext uri="{BB962C8B-B14F-4D97-AF65-F5344CB8AC3E}">
        <p14:creationId xmlns:p14="http://schemas.microsoft.com/office/powerpoint/2010/main" val="4144348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653988"/>
          </a:xfrm>
        </p:spPr>
        <p:txBody>
          <a:bodyPr/>
          <a:lstStyle/>
          <a:p>
            <a:r>
              <a:rPr lang="en-AU" dirty="0"/>
              <a:t>Organise Personal Work Priorities and Development</a:t>
            </a:r>
            <a:endParaRPr lang="en-US" dirty="0"/>
          </a:p>
        </p:txBody>
      </p:sp>
      <p:sp>
        <p:nvSpPr>
          <p:cNvPr id="3" name="Content Placeholder 2"/>
          <p:cNvSpPr>
            <a:spLocks noGrp="1"/>
          </p:cNvSpPr>
          <p:nvPr>
            <p:ph idx="1"/>
          </p:nvPr>
        </p:nvSpPr>
        <p:spPr>
          <a:xfrm>
            <a:off x="467544" y="1882588"/>
            <a:ext cx="8208912" cy="3953436"/>
          </a:xfrm>
        </p:spPr>
        <p:txBody>
          <a:bodyPr/>
          <a:lstStyle/>
          <a:p>
            <a:pPr marL="0" indent="0">
              <a:buNone/>
            </a:pPr>
            <a:endParaRPr lang="en-US" dirty="0" smtClean="0">
              <a:hlinkClick r:id="rId2"/>
            </a:endParaRPr>
          </a:p>
          <a:p>
            <a:pPr marL="0" indent="0">
              <a:buNone/>
            </a:pPr>
            <a:endParaRPr lang="en-US" dirty="0"/>
          </a:p>
        </p:txBody>
      </p:sp>
    </p:spTree>
    <p:extLst>
      <p:ext uri="{BB962C8B-B14F-4D97-AF65-F5344CB8AC3E}">
        <p14:creationId xmlns:p14="http://schemas.microsoft.com/office/powerpoint/2010/main" val="350890911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07577"/>
            <a:ext cx="8712968" cy="1017167"/>
          </a:xfrm>
        </p:spPr>
        <p:txBody>
          <a:bodyPr/>
          <a:lstStyle/>
          <a:p>
            <a:r>
              <a:rPr lang="en-AU" dirty="0" smtClean="0">
                <a:latin typeface="Georgia" panose="02040502050405020303" pitchFamily="18" charset="0"/>
              </a:rPr>
              <a:t>Business technology</a:t>
            </a:r>
            <a:endParaRPr lang="en-AU" dirty="0">
              <a:latin typeface="Georgia" panose="02040502050405020303" pitchFamily="18" charset="0"/>
            </a:endParaRPr>
          </a:p>
        </p:txBody>
      </p:sp>
      <p:sp>
        <p:nvSpPr>
          <p:cNvPr id="3" name="Content Placeholder 2"/>
          <p:cNvSpPr>
            <a:spLocks noGrp="1"/>
          </p:cNvSpPr>
          <p:nvPr>
            <p:ph idx="1"/>
          </p:nvPr>
        </p:nvSpPr>
        <p:spPr>
          <a:xfrm>
            <a:off x="827584" y="1772816"/>
            <a:ext cx="7416824" cy="4968552"/>
          </a:xfrm>
        </p:spPr>
        <p:txBody>
          <a:bodyPr>
            <a:normAutofit/>
          </a:bodyPr>
          <a:lstStyle/>
          <a:p>
            <a:pPr marL="0" indent="0">
              <a:spcBef>
                <a:spcPts val="0"/>
              </a:spcBef>
              <a:buNone/>
            </a:pPr>
            <a:r>
              <a:rPr lang="en-AU" sz="2800" b="0" dirty="0">
                <a:latin typeface="Georgia" panose="02040502050405020303" pitchFamily="18" charset="0"/>
              </a:rPr>
              <a:t>In order to organise personal work priorities and complete daily work tasks you will need to be able to operate some common office equipment. </a:t>
            </a:r>
            <a:endParaRPr lang="en-AU" sz="2800" b="0" dirty="0" smtClean="0">
              <a:latin typeface="Georgia" panose="02040502050405020303" pitchFamily="18" charset="0"/>
            </a:endParaRPr>
          </a:p>
          <a:p>
            <a:pPr marL="0" indent="0">
              <a:spcBef>
                <a:spcPts val="0"/>
              </a:spcBef>
              <a:buNone/>
            </a:pPr>
            <a:r>
              <a:rPr lang="en-AU" sz="2800" b="0" dirty="0">
                <a:latin typeface="Georgia" panose="02040502050405020303" pitchFamily="18" charset="0"/>
              </a:rPr>
              <a:t>It is also important that an individual in the Sport and Recreation industry understands the difference between the internet, intranet and extranet</a:t>
            </a:r>
            <a:r>
              <a:rPr lang="en-AU" sz="2800" b="0" dirty="0" smtClean="0">
                <a:latin typeface="Georgia" panose="02040502050405020303" pitchFamily="18" charset="0"/>
              </a:rPr>
              <a:t>.</a:t>
            </a:r>
          </a:p>
          <a:p>
            <a:pPr>
              <a:buFont typeface="Arial" panose="020B0604020202020204" pitchFamily="34" charset="0"/>
              <a:buChar char="•"/>
            </a:pPr>
            <a:endParaRPr lang="en-AU" b="0" dirty="0">
              <a:latin typeface="Georgia" panose="02040502050405020303" pitchFamily="18" charset="0"/>
            </a:endParaRPr>
          </a:p>
          <a:p>
            <a:pPr>
              <a:buFont typeface="Arial" panose="020B0604020202020204" pitchFamily="34" charset="0"/>
              <a:buChar char="•"/>
            </a:pPr>
            <a:endParaRPr lang="en-AU" b="0" dirty="0">
              <a:latin typeface="Georgia" panose="02040502050405020303" pitchFamily="18" charset="0"/>
            </a:endParaRPr>
          </a:p>
          <a:p>
            <a:pPr>
              <a:buFont typeface="Arial" panose="020B0604020202020204" pitchFamily="34" charset="0"/>
              <a:buChar char="•"/>
            </a:pPr>
            <a:endParaRPr lang="en-AU" b="0" dirty="0">
              <a:latin typeface="Georgia" panose="02040502050405020303" pitchFamily="18" charset="0"/>
            </a:endParaRPr>
          </a:p>
        </p:txBody>
      </p:sp>
    </p:spTree>
    <p:extLst>
      <p:ext uri="{BB962C8B-B14F-4D97-AF65-F5344CB8AC3E}">
        <p14:creationId xmlns:p14="http://schemas.microsoft.com/office/powerpoint/2010/main" val="26130835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Georgia" panose="02040502050405020303" pitchFamily="18" charset="0"/>
              </a:rPr>
              <a:t>Business technology</a:t>
            </a:r>
            <a:endParaRPr lang="en-US" dirty="0"/>
          </a:p>
        </p:txBody>
      </p:sp>
      <p:sp>
        <p:nvSpPr>
          <p:cNvPr id="3" name="Content Placeholder 2"/>
          <p:cNvSpPr>
            <a:spLocks noGrp="1"/>
          </p:cNvSpPr>
          <p:nvPr>
            <p:ph idx="1"/>
          </p:nvPr>
        </p:nvSpPr>
        <p:spPr>
          <a:xfrm>
            <a:off x="395536" y="1882588"/>
            <a:ext cx="8352928" cy="4426732"/>
          </a:xfrm>
        </p:spPr>
        <p:txBody>
          <a:bodyPr>
            <a:normAutofit fontScale="77500" lnSpcReduction="20000"/>
          </a:bodyPr>
          <a:lstStyle/>
          <a:p>
            <a:pPr>
              <a:spcBef>
                <a:spcPts val="0"/>
              </a:spcBef>
              <a:buFont typeface="Arial" panose="020B0604020202020204" pitchFamily="34" charset="0"/>
              <a:buChar char="•"/>
            </a:pPr>
            <a:r>
              <a:rPr lang="en-AU" sz="3100" u="sng" dirty="0">
                <a:solidFill>
                  <a:srgbClr val="FFFF00"/>
                </a:solidFill>
                <a:latin typeface="Georgia" panose="02040502050405020303" pitchFamily="18" charset="0"/>
              </a:rPr>
              <a:t>INTERNET: </a:t>
            </a:r>
            <a:r>
              <a:rPr lang="en-AU" sz="2800" b="0" dirty="0">
                <a:latin typeface="Georgia" panose="02040502050405020303" pitchFamily="18" charset="0"/>
              </a:rPr>
              <a:t>Links computer networks worldwide. Anything uploaded to the internet can be seen by anyone in the world. It can be used to communicate via email with anyone in the world. </a:t>
            </a:r>
          </a:p>
          <a:p>
            <a:pPr>
              <a:spcBef>
                <a:spcPts val="0"/>
              </a:spcBef>
              <a:buFont typeface="Arial" panose="020B0604020202020204" pitchFamily="34" charset="0"/>
              <a:buChar char="•"/>
            </a:pPr>
            <a:r>
              <a:rPr lang="en-AU" sz="2800" u="sng" dirty="0">
                <a:solidFill>
                  <a:srgbClr val="FFFF00"/>
                </a:solidFill>
                <a:latin typeface="Georgia" panose="02040502050405020303" pitchFamily="18" charset="0"/>
              </a:rPr>
              <a:t>INTRANET: </a:t>
            </a:r>
            <a:r>
              <a:rPr lang="en-AU" sz="2800" b="0" dirty="0">
                <a:latin typeface="Georgia" panose="02040502050405020303" pitchFamily="18" charset="0"/>
              </a:rPr>
              <a:t>A computer network that can only be accessed by people with access, as its name suggest “intra” meaning internal network. The Victorian Government schools </a:t>
            </a:r>
            <a:r>
              <a:rPr lang="en-AU" sz="2800" b="0" i="1" dirty="0" err="1">
                <a:latin typeface="Georgia" panose="02040502050405020303" pitchFamily="18" charset="0"/>
              </a:rPr>
              <a:t>Ultranet</a:t>
            </a:r>
            <a:r>
              <a:rPr lang="en-AU" sz="2800" b="0" i="1" dirty="0">
                <a:latin typeface="Georgia" panose="02040502050405020303" pitchFamily="18" charset="0"/>
              </a:rPr>
              <a:t> </a:t>
            </a:r>
            <a:r>
              <a:rPr lang="en-AU" sz="2800" b="0" dirty="0">
                <a:latin typeface="Georgia" panose="02040502050405020303" pitchFamily="18" charset="0"/>
              </a:rPr>
              <a:t>is an example of an intranet as it can only be accessed by those who have a secure password. </a:t>
            </a:r>
          </a:p>
          <a:p>
            <a:pPr>
              <a:spcBef>
                <a:spcPts val="0"/>
              </a:spcBef>
              <a:buFont typeface="Arial" panose="020B0604020202020204" pitchFamily="34" charset="0"/>
              <a:buChar char="•"/>
            </a:pPr>
            <a:r>
              <a:rPr lang="en-AU" sz="2800" u="sng" dirty="0">
                <a:solidFill>
                  <a:srgbClr val="FFFF00"/>
                </a:solidFill>
                <a:latin typeface="Georgia" panose="02040502050405020303" pitchFamily="18" charset="0"/>
              </a:rPr>
              <a:t>EXTRANET: </a:t>
            </a:r>
            <a:r>
              <a:rPr lang="en-AU" sz="2800" b="0" dirty="0">
                <a:latin typeface="Georgia" panose="02040502050405020303" pitchFamily="18" charset="0"/>
              </a:rPr>
              <a:t>Is a private network, it may be used by companies/organisations as a way to communicate private information. It uses internet protocols and network connectivity. It is similar to an intranet with the only difference being that it does give a small amount of external access with limited viewing. </a:t>
            </a:r>
          </a:p>
          <a:p>
            <a:pPr marL="0" indent="0">
              <a:buNone/>
            </a:pPr>
            <a:endParaRPr lang="en-US" dirty="0"/>
          </a:p>
        </p:txBody>
      </p:sp>
    </p:spTree>
    <p:extLst>
      <p:ext uri="{BB962C8B-B14F-4D97-AF65-F5344CB8AC3E}">
        <p14:creationId xmlns:p14="http://schemas.microsoft.com/office/powerpoint/2010/main" val="910184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7577"/>
            <a:ext cx="8280920" cy="1233191"/>
          </a:xfrm>
        </p:spPr>
        <p:txBody>
          <a:bodyPr/>
          <a:lstStyle/>
          <a:p>
            <a:r>
              <a:rPr lang="en-AU" sz="3600" dirty="0">
                <a:latin typeface="Georgia" panose="02040502050405020303" pitchFamily="18" charset="0"/>
              </a:rPr>
              <a:t>F</a:t>
            </a:r>
            <a:r>
              <a:rPr lang="en-AU" sz="3600" b="1" dirty="0" smtClean="0">
                <a:latin typeface="Georgia" panose="02040502050405020303" pitchFamily="18" charset="0"/>
              </a:rPr>
              <a:t>actors affecting the achievement of work objectives</a:t>
            </a:r>
            <a:endParaRPr lang="en-AU" sz="3600" b="1" dirty="0">
              <a:latin typeface="Georgia" panose="02040502050405020303" pitchFamily="18" charset="0"/>
            </a:endParaRPr>
          </a:p>
        </p:txBody>
      </p:sp>
      <p:sp>
        <p:nvSpPr>
          <p:cNvPr id="3" name="Content Placeholder 2"/>
          <p:cNvSpPr>
            <a:spLocks noGrp="1"/>
          </p:cNvSpPr>
          <p:nvPr>
            <p:ph idx="1"/>
          </p:nvPr>
        </p:nvSpPr>
        <p:spPr>
          <a:xfrm>
            <a:off x="395536" y="1556792"/>
            <a:ext cx="8280920" cy="4752528"/>
          </a:xfrm>
        </p:spPr>
        <p:txBody>
          <a:bodyPr>
            <a:normAutofit/>
          </a:bodyPr>
          <a:lstStyle/>
          <a:p>
            <a:pPr marL="0" indent="0">
              <a:spcBef>
                <a:spcPts val="0"/>
              </a:spcBef>
              <a:buNone/>
            </a:pPr>
            <a:r>
              <a:rPr lang="en-AU" sz="2600" b="0" dirty="0">
                <a:latin typeface="Georgia" panose="02040502050405020303" pitchFamily="18" charset="0"/>
              </a:rPr>
              <a:t>There are many issues that can affect an individual’s ability to achieve work objectives whether they are budgetary, production, sales or learning based. </a:t>
            </a:r>
            <a:r>
              <a:rPr lang="en-AU" sz="2600" b="0" dirty="0" smtClean="0">
                <a:latin typeface="Georgia" panose="02040502050405020303" pitchFamily="18" charset="0"/>
              </a:rPr>
              <a:t>They may include: </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Budget constraints</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Competing work demands</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Environmental factors such as time, weather</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Resource and materials availability</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Technology/Equipment Breakdowns.</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Unforeseen incidents</a:t>
            </a:r>
          </a:p>
          <a:p>
            <a:pPr>
              <a:spcBef>
                <a:spcPts val="0"/>
              </a:spcBef>
              <a:buFont typeface="Arial" panose="020B0604020202020204" pitchFamily="34" charset="0"/>
              <a:buChar char="•"/>
            </a:pPr>
            <a:r>
              <a:rPr lang="en-AU" sz="2600" b="0" dirty="0" smtClean="0">
                <a:solidFill>
                  <a:srgbClr val="FFFF00"/>
                </a:solidFill>
                <a:latin typeface="Georgia" panose="02040502050405020303" pitchFamily="18" charset="0"/>
              </a:rPr>
              <a:t>Work place hazards, risk and controls </a:t>
            </a:r>
          </a:p>
          <a:p>
            <a:pPr>
              <a:buFont typeface="Arial" panose="020B0604020202020204" pitchFamily="34" charset="0"/>
              <a:buChar char="•"/>
            </a:pPr>
            <a:endParaRPr lang="en-AU" sz="1800" b="0" dirty="0">
              <a:latin typeface="Georgia" panose="02040502050405020303" pitchFamily="18" charset="0"/>
            </a:endParaRPr>
          </a:p>
          <a:p>
            <a:pPr>
              <a:buFont typeface="Arial" panose="020B0604020202020204" pitchFamily="34" charset="0"/>
              <a:buChar char="•"/>
            </a:pPr>
            <a:endParaRPr lang="en-AU" b="0" dirty="0">
              <a:latin typeface="Georgia" panose="02040502050405020303" pitchFamily="18" charset="0"/>
            </a:endParaRPr>
          </a:p>
        </p:txBody>
      </p:sp>
    </p:spTree>
    <p:extLst>
      <p:ext uri="{BB962C8B-B14F-4D97-AF65-F5344CB8AC3E}">
        <p14:creationId xmlns:p14="http://schemas.microsoft.com/office/powerpoint/2010/main" val="3837929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7577"/>
            <a:ext cx="8280920" cy="1653988"/>
          </a:xfrm>
        </p:spPr>
        <p:txBody>
          <a:bodyPr/>
          <a:lstStyle/>
          <a:p>
            <a:r>
              <a:rPr lang="en-AU" sz="4400" dirty="0">
                <a:latin typeface="Georgia" panose="02040502050405020303" pitchFamily="18" charset="0"/>
              </a:rPr>
              <a:t>F</a:t>
            </a:r>
            <a:r>
              <a:rPr lang="en-AU" sz="4400" b="1" dirty="0" smtClean="0">
                <a:latin typeface="Georgia" panose="02040502050405020303" pitchFamily="18" charset="0"/>
              </a:rPr>
              <a:t>actors </a:t>
            </a:r>
            <a:r>
              <a:rPr lang="en-AU" sz="4400" b="1" dirty="0">
                <a:latin typeface="Georgia" panose="02040502050405020303" pitchFamily="18" charset="0"/>
              </a:rPr>
              <a:t>affecting the achievement of work objectives</a:t>
            </a:r>
            <a:endParaRPr lang="en-AU" sz="4400" dirty="0">
              <a:latin typeface="Georgia" panose="02040502050405020303" pitchFamily="18" charset="0"/>
            </a:endParaRPr>
          </a:p>
        </p:txBody>
      </p:sp>
      <p:sp>
        <p:nvSpPr>
          <p:cNvPr id="3" name="Content Placeholder 2"/>
          <p:cNvSpPr>
            <a:spLocks noGrp="1"/>
          </p:cNvSpPr>
          <p:nvPr>
            <p:ph idx="1"/>
          </p:nvPr>
        </p:nvSpPr>
        <p:spPr>
          <a:xfrm>
            <a:off x="779462" y="2132856"/>
            <a:ext cx="7581901" cy="3703168"/>
          </a:xfrm>
        </p:spPr>
        <p:txBody>
          <a:bodyPr>
            <a:normAutofit/>
          </a:bodyPr>
          <a:lstStyle/>
          <a:p>
            <a:pPr marL="0" indent="0">
              <a:buNone/>
            </a:pPr>
            <a:r>
              <a:rPr lang="en-AU" sz="2800" dirty="0" smtClean="0">
                <a:solidFill>
                  <a:srgbClr val="FF0000"/>
                </a:solidFill>
                <a:latin typeface="Georgia" panose="02040502050405020303" pitchFamily="18" charset="0"/>
              </a:rPr>
              <a:t>Using pages 37-40 of your IVET book, choose  three factors and summarise them on page 9-10 of your booklet.</a:t>
            </a:r>
            <a:endParaRPr lang="en-AU" sz="2800" dirty="0">
              <a:solidFill>
                <a:srgbClr val="FF0000"/>
              </a:solidFill>
              <a:latin typeface="Georgia" panose="02040502050405020303" pitchFamily="18" charset="0"/>
            </a:endParaRPr>
          </a:p>
        </p:txBody>
      </p:sp>
      <p:pic>
        <p:nvPicPr>
          <p:cNvPr id="4" name="Picture 2" descr="http://t0.gstatic.com/images?q=tbn:ANd9GcTHownk8qg7MGMqA2V1CYK-US1YX6nKTZNzgJ-gKMWjKoQ4GcGPvw">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4221088"/>
            <a:ext cx="2463957" cy="163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99656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latin typeface="Georgia" panose="02040502050405020303" pitchFamily="18" charset="0"/>
              </a:rPr>
              <a:t>FEEDBACK ON PERFORMANCE</a:t>
            </a:r>
            <a:endParaRPr lang="en-AU" b="1" dirty="0">
              <a:latin typeface="Georgia" panose="02040502050405020303" pitchFamily="18" charset="0"/>
            </a:endParaRPr>
          </a:p>
        </p:txBody>
      </p:sp>
      <p:sp>
        <p:nvSpPr>
          <p:cNvPr id="3" name="Content Placeholder 2"/>
          <p:cNvSpPr>
            <a:spLocks noGrp="1"/>
          </p:cNvSpPr>
          <p:nvPr>
            <p:ph idx="1"/>
          </p:nvPr>
        </p:nvSpPr>
        <p:spPr>
          <a:xfrm>
            <a:off x="467544" y="1844824"/>
            <a:ext cx="8208912" cy="4824536"/>
          </a:xfrm>
        </p:spPr>
        <p:txBody>
          <a:bodyPr>
            <a:normAutofit lnSpcReduction="10000"/>
          </a:bodyPr>
          <a:lstStyle/>
          <a:p>
            <a:pPr>
              <a:buFont typeface="Arial" panose="020B0604020202020204" pitchFamily="34" charset="0"/>
              <a:buChar char="•"/>
            </a:pPr>
            <a:r>
              <a:rPr lang="en-AU" b="0" dirty="0" smtClean="0">
                <a:latin typeface="Georgia" panose="02040502050405020303" pitchFamily="18" charset="0"/>
              </a:rPr>
              <a:t>Feedback is important in any workplace, business or organisation to ensure productivity and make improvements. Feedback can be informal or formal.</a:t>
            </a:r>
          </a:p>
          <a:p>
            <a:pPr>
              <a:buFont typeface="Arial" panose="020B0604020202020204" pitchFamily="34" charset="0"/>
              <a:buChar char="•"/>
            </a:pPr>
            <a:r>
              <a:rPr lang="en-AU" u="sng" dirty="0" smtClean="0">
                <a:solidFill>
                  <a:srgbClr val="FFFF00"/>
                </a:solidFill>
                <a:latin typeface="Georgia" panose="02040502050405020303" pitchFamily="18" charset="0"/>
              </a:rPr>
              <a:t>INFORMAL</a:t>
            </a:r>
            <a:r>
              <a:rPr lang="en-AU" dirty="0" smtClean="0">
                <a:latin typeface="Georgia" panose="02040502050405020303" pitchFamily="18" charset="0"/>
              </a:rPr>
              <a:t> </a:t>
            </a:r>
            <a:r>
              <a:rPr lang="en-AU" b="0" dirty="0" smtClean="0">
                <a:latin typeface="Georgia" panose="02040502050405020303" pitchFamily="18" charset="0"/>
              </a:rPr>
              <a:t>feedback may be as simple as having a quick conversation with a senior member of the workplace about your performance, which may praise or possible suggestions for improvement.</a:t>
            </a:r>
          </a:p>
          <a:p>
            <a:pPr>
              <a:buFont typeface="Arial" panose="020B0604020202020204" pitchFamily="34" charset="0"/>
              <a:buChar char="•"/>
            </a:pPr>
            <a:r>
              <a:rPr lang="en-AU" u="sng" dirty="0" smtClean="0">
                <a:solidFill>
                  <a:srgbClr val="FFFF00"/>
                </a:solidFill>
                <a:latin typeface="Georgia" panose="02040502050405020303" pitchFamily="18" charset="0"/>
              </a:rPr>
              <a:t>FORMAL</a:t>
            </a:r>
            <a:r>
              <a:rPr lang="en-AU" dirty="0" smtClean="0">
                <a:latin typeface="Georgia" panose="02040502050405020303" pitchFamily="18" charset="0"/>
              </a:rPr>
              <a:t> </a:t>
            </a:r>
            <a:r>
              <a:rPr lang="en-AU" b="0" dirty="0" smtClean="0">
                <a:latin typeface="Georgia" panose="02040502050405020303" pitchFamily="18" charset="0"/>
              </a:rPr>
              <a:t>feedback may include an annual review or a performance appraisal. This may require the employee to reflect on what they have achieved over the past year or six months which may be documented as part of a promotion scheme or pay increment.</a:t>
            </a:r>
          </a:p>
          <a:p>
            <a:pPr marL="0" indent="0"/>
            <a:endParaRPr lang="en-AU" dirty="0" smtClean="0">
              <a:latin typeface="Georgia" panose="02040502050405020303" pitchFamily="18" charset="0"/>
            </a:endParaRPr>
          </a:p>
          <a:p>
            <a:pPr>
              <a:buFont typeface="Arial" panose="020B0604020202020204" pitchFamily="34" charset="0"/>
              <a:buChar char="•"/>
            </a:pPr>
            <a:endParaRPr lang="en-AU" b="0" dirty="0">
              <a:latin typeface="Georgia" panose="02040502050405020303" pitchFamily="18" charset="0"/>
            </a:endParaRPr>
          </a:p>
        </p:txBody>
      </p:sp>
    </p:spTree>
    <p:extLst>
      <p:ext uri="{BB962C8B-B14F-4D97-AF65-F5344CB8AC3E}">
        <p14:creationId xmlns:p14="http://schemas.microsoft.com/office/powerpoint/2010/main" val="7773185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Georgia" panose="02040502050405020303" pitchFamily="18" charset="0"/>
              </a:rPr>
              <a:t>FEEDBACK ON PERFORMANCE</a:t>
            </a:r>
            <a:endParaRPr lang="en-US" dirty="0"/>
          </a:p>
        </p:txBody>
      </p:sp>
      <p:sp>
        <p:nvSpPr>
          <p:cNvPr id="3" name="Content Placeholder 2"/>
          <p:cNvSpPr>
            <a:spLocks noGrp="1"/>
          </p:cNvSpPr>
          <p:nvPr>
            <p:ph idx="1"/>
          </p:nvPr>
        </p:nvSpPr>
        <p:spPr>
          <a:xfrm>
            <a:off x="779462" y="1882588"/>
            <a:ext cx="7581901" cy="4570748"/>
          </a:xfrm>
        </p:spPr>
        <p:txBody>
          <a:bodyPr>
            <a:normAutofit lnSpcReduction="10000"/>
          </a:bodyPr>
          <a:lstStyle/>
          <a:p>
            <a:pPr>
              <a:buFont typeface="Arial" panose="020B0604020202020204" pitchFamily="34" charset="0"/>
              <a:buChar char="•"/>
            </a:pPr>
            <a:r>
              <a:rPr lang="en-AU" u="sng" dirty="0">
                <a:solidFill>
                  <a:srgbClr val="FFFF00"/>
                </a:solidFill>
                <a:latin typeface="Georgia" panose="02040502050405020303" pitchFamily="18" charset="0"/>
              </a:rPr>
              <a:t>CLIENT/CUSTOMER FEEDBACK: </a:t>
            </a:r>
            <a:r>
              <a:rPr lang="en-AU" b="0" dirty="0">
                <a:latin typeface="Georgia" panose="02040502050405020303" pitchFamily="18" charset="0"/>
              </a:rPr>
              <a:t>This may be in the form of a comment or complaint box or another similar system. Organisations may also use customer questionaries and surveys to obtain specific information. </a:t>
            </a:r>
          </a:p>
          <a:p>
            <a:pPr>
              <a:buFont typeface="Arial" panose="020B0604020202020204" pitchFamily="34" charset="0"/>
              <a:buChar char="•"/>
            </a:pPr>
            <a:r>
              <a:rPr lang="en-AU" u="sng" dirty="0">
                <a:solidFill>
                  <a:srgbClr val="FFFF00"/>
                </a:solidFill>
                <a:latin typeface="Georgia" panose="02040502050405020303" pitchFamily="18" charset="0"/>
              </a:rPr>
              <a:t>PERSONAL &amp; REFLECTIVE BEHAVIOUR STRATEGIES </a:t>
            </a:r>
            <a:r>
              <a:rPr lang="en-AU" b="0" dirty="0">
                <a:latin typeface="Georgia" panose="02040502050405020303" pitchFamily="18" charset="0"/>
              </a:rPr>
              <a:t>are also a great way to obtain feedback. This involves an employee completing a self evaluation of their performance in the workplace. </a:t>
            </a:r>
          </a:p>
          <a:p>
            <a:pPr marL="0" indent="0">
              <a:buNone/>
            </a:pPr>
            <a:r>
              <a:rPr lang="en-AU" dirty="0">
                <a:solidFill>
                  <a:srgbClr val="FF0000"/>
                </a:solidFill>
                <a:latin typeface="Georgia" panose="02040502050405020303" pitchFamily="18" charset="0"/>
              </a:rPr>
              <a:t>Complete IVET Activity 1.18 on page 41</a:t>
            </a:r>
          </a:p>
          <a:p>
            <a:endParaRPr lang="en-US" dirty="0"/>
          </a:p>
        </p:txBody>
      </p:sp>
    </p:spTree>
    <p:extLst>
      <p:ext uri="{BB962C8B-B14F-4D97-AF65-F5344CB8AC3E}">
        <p14:creationId xmlns:p14="http://schemas.microsoft.com/office/powerpoint/2010/main" val="2830355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latin typeface="Georgia" panose="02040502050405020303" pitchFamily="18" charset="0"/>
              </a:rPr>
              <a:t>PERSONAL WELLBEING</a:t>
            </a:r>
            <a:endParaRPr lang="en-AU" b="1" dirty="0">
              <a:latin typeface="Georgia" panose="02040502050405020303" pitchFamily="18" charset="0"/>
            </a:endParaRPr>
          </a:p>
        </p:txBody>
      </p:sp>
      <p:sp>
        <p:nvSpPr>
          <p:cNvPr id="3" name="Content Placeholder 2"/>
          <p:cNvSpPr>
            <a:spLocks noGrp="1"/>
          </p:cNvSpPr>
          <p:nvPr>
            <p:ph idx="1"/>
          </p:nvPr>
        </p:nvSpPr>
        <p:spPr>
          <a:xfrm>
            <a:off x="779462" y="1882588"/>
            <a:ext cx="7581901" cy="4426732"/>
          </a:xfrm>
        </p:spPr>
        <p:txBody>
          <a:bodyPr>
            <a:normAutofit fontScale="92500" lnSpcReduction="20000"/>
          </a:bodyPr>
          <a:lstStyle/>
          <a:p>
            <a:pPr marL="0" indent="0">
              <a:spcBef>
                <a:spcPts val="0"/>
              </a:spcBef>
              <a:buNone/>
            </a:pPr>
            <a:r>
              <a:rPr lang="en-AU" sz="2800" b="0" dirty="0">
                <a:latin typeface="Georgia" panose="02040502050405020303" pitchFamily="18" charset="0"/>
              </a:rPr>
              <a:t>Employee wellbeing and health is vital to the operation of an organisation; healthy and happy workers are more likely to be more efficient, productive and successful. </a:t>
            </a:r>
          </a:p>
          <a:p>
            <a:pPr marL="0" indent="0">
              <a:spcBef>
                <a:spcPts val="0"/>
              </a:spcBef>
              <a:buNone/>
            </a:pPr>
            <a:r>
              <a:rPr lang="en-AU" sz="2800" b="0" dirty="0">
                <a:latin typeface="Georgia" panose="02040502050405020303" pitchFamily="18" charset="0"/>
              </a:rPr>
              <a:t>There are four main types of personal wellbeing, they are</a:t>
            </a:r>
            <a:r>
              <a:rPr lang="en-AU" sz="2800" b="0" dirty="0" smtClean="0">
                <a:latin typeface="Georgia" panose="02040502050405020303" pitchFamily="18" charset="0"/>
              </a:rPr>
              <a:t>:</a:t>
            </a:r>
          </a:p>
          <a:p>
            <a:pPr lvl="4">
              <a:spcBef>
                <a:spcPts val="0"/>
              </a:spcBef>
              <a:buFont typeface="Arial" panose="020B0604020202020204" pitchFamily="34" charset="0"/>
              <a:buChar char="•"/>
            </a:pPr>
            <a:r>
              <a:rPr lang="en-AU" sz="3000" dirty="0" smtClean="0">
                <a:solidFill>
                  <a:srgbClr val="FFFF00"/>
                </a:solidFill>
                <a:latin typeface="Georgia" panose="02040502050405020303" pitchFamily="18" charset="0"/>
              </a:rPr>
              <a:t>Cultural</a:t>
            </a:r>
          </a:p>
          <a:p>
            <a:pPr lvl="4">
              <a:spcBef>
                <a:spcPts val="0"/>
              </a:spcBef>
              <a:buFont typeface="Arial" panose="020B0604020202020204" pitchFamily="34" charset="0"/>
              <a:buChar char="•"/>
            </a:pPr>
            <a:r>
              <a:rPr lang="en-AU" sz="3000" dirty="0" smtClean="0">
                <a:solidFill>
                  <a:srgbClr val="FFFF00"/>
                </a:solidFill>
                <a:latin typeface="Georgia" panose="02040502050405020303" pitchFamily="18" charset="0"/>
              </a:rPr>
              <a:t>Social</a:t>
            </a:r>
          </a:p>
          <a:p>
            <a:pPr lvl="4">
              <a:spcBef>
                <a:spcPts val="0"/>
              </a:spcBef>
              <a:buFont typeface="Arial" panose="020B0604020202020204" pitchFamily="34" charset="0"/>
              <a:buChar char="•"/>
            </a:pPr>
            <a:r>
              <a:rPr lang="en-AU" sz="3000" dirty="0" smtClean="0">
                <a:solidFill>
                  <a:srgbClr val="FFFF00"/>
                </a:solidFill>
                <a:latin typeface="Georgia" panose="02040502050405020303" pitchFamily="18" charset="0"/>
              </a:rPr>
              <a:t>Spiritual</a:t>
            </a:r>
          </a:p>
          <a:p>
            <a:pPr lvl="4">
              <a:spcBef>
                <a:spcPts val="0"/>
              </a:spcBef>
              <a:buFont typeface="Arial" panose="020B0604020202020204" pitchFamily="34" charset="0"/>
              <a:buChar char="•"/>
            </a:pPr>
            <a:r>
              <a:rPr lang="en-AU" sz="3000" dirty="0" smtClean="0">
                <a:solidFill>
                  <a:srgbClr val="FFFF00"/>
                </a:solidFill>
                <a:latin typeface="Georgia" panose="02040502050405020303" pitchFamily="18" charset="0"/>
              </a:rPr>
              <a:t>Emotional</a:t>
            </a:r>
          </a:p>
          <a:p>
            <a:pPr>
              <a:spcBef>
                <a:spcPts val="0"/>
              </a:spcBef>
              <a:buFont typeface="Arial" panose="020B0604020202020204" pitchFamily="34" charset="0"/>
              <a:buChar char="•"/>
            </a:pPr>
            <a:endParaRPr lang="en-AU" sz="2800" dirty="0" smtClean="0">
              <a:solidFill>
                <a:srgbClr val="FFFF00"/>
              </a:solidFill>
              <a:latin typeface="Georgia" panose="02040502050405020303" pitchFamily="18" charset="0"/>
            </a:endParaRPr>
          </a:p>
          <a:p>
            <a:pPr marL="0" indent="0">
              <a:spcBef>
                <a:spcPts val="0"/>
              </a:spcBef>
              <a:buNone/>
            </a:pPr>
            <a:r>
              <a:rPr lang="en-AU" sz="2800" dirty="0" smtClean="0">
                <a:solidFill>
                  <a:srgbClr val="FF0000"/>
                </a:solidFill>
                <a:latin typeface="Georgia" panose="02040502050405020303" pitchFamily="18" charset="0"/>
              </a:rPr>
              <a:t>Use p43-44 of your IVET to complete the table in your booklet. </a:t>
            </a:r>
            <a:endParaRPr lang="en-AU" sz="2800" dirty="0">
              <a:solidFill>
                <a:srgbClr val="FF0000"/>
              </a:solidFill>
              <a:latin typeface="Georgia" panose="02040502050405020303" pitchFamily="18" charset="0"/>
            </a:endParaRPr>
          </a:p>
          <a:p>
            <a:endParaRPr lang="en-AU" dirty="0"/>
          </a:p>
        </p:txBody>
      </p:sp>
    </p:spTree>
    <p:extLst>
      <p:ext uri="{BB962C8B-B14F-4D97-AF65-F5344CB8AC3E}">
        <p14:creationId xmlns:p14="http://schemas.microsoft.com/office/powerpoint/2010/main" val="11031022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latin typeface="Georgia" panose="02040502050405020303" pitchFamily="18" charset="0"/>
              </a:rPr>
              <a:t>SIGNS OF STRESS</a:t>
            </a:r>
            <a:endParaRPr lang="en-AU" dirty="0">
              <a:latin typeface="Georgia" panose="02040502050405020303" pitchFamily="18" charset="0"/>
            </a:endParaRPr>
          </a:p>
        </p:txBody>
      </p:sp>
      <p:sp>
        <p:nvSpPr>
          <p:cNvPr id="3" name="Content Placeholder 2"/>
          <p:cNvSpPr>
            <a:spLocks noGrp="1"/>
          </p:cNvSpPr>
          <p:nvPr>
            <p:ph idx="1"/>
          </p:nvPr>
        </p:nvSpPr>
        <p:spPr>
          <a:xfrm>
            <a:off x="323528" y="1882588"/>
            <a:ext cx="8568952" cy="3953436"/>
          </a:xfrm>
        </p:spPr>
        <p:txBody>
          <a:bodyPr>
            <a:noAutofit/>
          </a:bodyPr>
          <a:lstStyle/>
          <a:p>
            <a:pPr>
              <a:buFont typeface="Arial" panose="020B0604020202020204" pitchFamily="34" charset="0"/>
              <a:buChar char="•"/>
            </a:pPr>
            <a:r>
              <a:rPr lang="en-AU" b="0" dirty="0" smtClean="0">
                <a:latin typeface="Georgia" panose="02040502050405020303" pitchFamily="18" charset="0"/>
              </a:rPr>
              <a:t>It is important to identify signs of stress before they escalate and significantly affect a person’s physical, mental, social and spiritual health. Signs of stress may include:</a:t>
            </a:r>
          </a:p>
          <a:p>
            <a:pPr>
              <a:buFont typeface="Arial" panose="020B0604020202020204" pitchFamily="34" charset="0"/>
              <a:buChar char="•"/>
            </a:pPr>
            <a:r>
              <a:rPr lang="en-AU" dirty="0" smtClean="0">
                <a:solidFill>
                  <a:srgbClr val="FFFF00"/>
                </a:solidFill>
                <a:latin typeface="Georgia" panose="02040502050405020303" pitchFamily="18" charset="0"/>
              </a:rPr>
              <a:t>Absence from work</a:t>
            </a:r>
          </a:p>
          <a:p>
            <a:pPr>
              <a:buFont typeface="Arial" panose="020B0604020202020204" pitchFamily="34" charset="0"/>
              <a:buChar char="•"/>
            </a:pPr>
            <a:r>
              <a:rPr lang="en-AU" dirty="0" smtClean="0">
                <a:solidFill>
                  <a:srgbClr val="FFFF00"/>
                </a:solidFill>
                <a:latin typeface="Georgia" panose="02040502050405020303" pitchFamily="18" charset="0"/>
              </a:rPr>
              <a:t>Alcohol and substance abuse</a:t>
            </a:r>
          </a:p>
          <a:p>
            <a:pPr>
              <a:buFont typeface="Arial" panose="020B0604020202020204" pitchFamily="34" charset="0"/>
              <a:buChar char="•"/>
            </a:pPr>
            <a:r>
              <a:rPr lang="en-AU" dirty="0" smtClean="0">
                <a:solidFill>
                  <a:srgbClr val="FFFF00"/>
                </a:solidFill>
                <a:latin typeface="Georgia" panose="02040502050405020303" pitchFamily="18" charset="0"/>
              </a:rPr>
              <a:t>Conflict</a:t>
            </a:r>
          </a:p>
          <a:p>
            <a:pPr>
              <a:buFont typeface="Arial" panose="020B0604020202020204" pitchFamily="34" charset="0"/>
              <a:buChar char="•"/>
            </a:pPr>
            <a:r>
              <a:rPr lang="en-AU" dirty="0" smtClean="0">
                <a:solidFill>
                  <a:srgbClr val="FFFF00"/>
                </a:solidFill>
                <a:latin typeface="Georgia" panose="02040502050405020303" pitchFamily="18" charset="0"/>
              </a:rPr>
              <a:t>Poor work performance</a:t>
            </a:r>
            <a:endParaRPr lang="en-AU" dirty="0">
              <a:solidFill>
                <a:srgbClr val="FFFF00"/>
              </a:solidFill>
              <a:latin typeface="Georgia" panose="02040502050405020303" pitchFamily="18" charset="0"/>
            </a:endParaRPr>
          </a:p>
          <a:p>
            <a:pPr marL="0" indent="0">
              <a:buNone/>
            </a:pPr>
            <a:r>
              <a:rPr lang="en-AU" dirty="0" smtClean="0">
                <a:solidFill>
                  <a:srgbClr val="FF0000"/>
                </a:solidFill>
                <a:latin typeface="Georgia" panose="02040502050405020303" pitchFamily="18" charset="0"/>
              </a:rPr>
              <a:t>Use pages 44-45 of your IVET to complete the table in your booklet. </a:t>
            </a:r>
          </a:p>
        </p:txBody>
      </p:sp>
      <p:pic>
        <p:nvPicPr>
          <p:cNvPr id="6146" name="Picture 2" descr="http://t0.gstatic.com/images?q=tbn:ANd9GcQGgXjmGuMbIkNU2tHagMe_vzJEpDHsDL7E1UCXwbM-V291GoUQvw">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112" y="3429000"/>
            <a:ext cx="3305175" cy="2190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74449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7577"/>
            <a:ext cx="8208912" cy="1653988"/>
          </a:xfrm>
        </p:spPr>
        <p:txBody>
          <a:bodyPr/>
          <a:lstStyle/>
          <a:p>
            <a:r>
              <a:rPr lang="en-AU" sz="4400" b="1" dirty="0" smtClean="0">
                <a:latin typeface="Georgia" panose="02040502050405020303" pitchFamily="18" charset="0"/>
              </a:rPr>
              <a:t>Professional development opportunities</a:t>
            </a:r>
            <a:endParaRPr lang="en-AU" sz="4400" b="1" dirty="0">
              <a:latin typeface="Georgia" panose="02040502050405020303" pitchFamily="18" charset="0"/>
            </a:endParaRPr>
          </a:p>
        </p:txBody>
      </p:sp>
      <p:sp>
        <p:nvSpPr>
          <p:cNvPr id="3" name="Content Placeholder 2"/>
          <p:cNvSpPr>
            <a:spLocks noGrp="1"/>
          </p:cNvSpPr>
          <p:nvPr>
            <p:ph idx="1"/>
          </p:nvPr>
        </p:nvSpPr>
        <p:spPr>
          <a:xfrm>
            <a:off x="779462" y="1916832"/>
            <a:ext cx="7581901" cy="3919192"/>
          </a:xfrm>
        </p:spPr>
        <p:txBody>
          <a:bodyPr>
            <a:normAutofit/>
          </a:bodyPr>
          <a:lstStyle/>
          <a:p>
            <a:pPr>
              <a:buFont typeface="Arial" panose="020B0604020202020204" pitchFamily="34" charset="0"/>
              <a:buChar char="•"/>
            </a:pPr>
            <a:r>
              <a:rPr lang="en-AU" sz="2800" b="0" dirty="0" smtClean="0">
                <a:latin typeface="Georgia" panose="02040502050405020303" pitchFamily="18" charset="0"/>
              </a:rPr>
              <a:t>Professional Development is about learning new skills or knowledge that can help an individual advance themselves through personal or career development. </a:t>
            </a:r>
          </a:p>
          <a:p>
            <a:pPr marL="0" indent="0">
              <a:buNone/>
            </a:pPr>
            <a:r>
              <a:rPr lang="en-AU" sz="2800" dirty="0" smtClean="0">
                <a:solidFill>
                  <a:srgbClr val="FF0000"/>
                </a:solidFill>
                <a:latin typeface="Georgia" panose="02040502050405020303" pitchFamily="18" charset="0"/>
              </a:rPr>
              <a:t>Complete Activity 1.21 on page 50 of your IVET book</a:t>
            </a:r>
            <a:endParaRPr lang="en-AU" sz="2800" dirty="0">
              <a:solidFill>
                <a:srgbClr val="FF0000"/>
              </a:solidFill>
              <a:latin typeface="Georgia" panose="02040502050405020303" pitchFamily="18" charset="0"/>
            </a:endParaRPr>
          </a:p>
        </p:txBody>
      </p:sp>
      <p:pic>
        <p:nvPicPr>
          <p:cNvPr id="4" name="Picture 2" descr="http://t0.gstatic.com/images?q=tbn:ANd9GcTHownk8qg7MGMqA2V1CYK-US1YX6nKTZNzgJ-gKMWjKoQ4GcGPvw">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725144"/>
            <a:ext cx="2463957" cy="163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982048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653988"/>
          </a:xfrm>
        </p:spPr>
        <p:txBody>
          <a:bodyPr/>
          <a:lstStyle/>
          <a:p>
            <a:r>
              <a:rPr lang="en-AU" dirty="0"/>
              <a:t>Organise Personal Work Priorities and Development</a:t>
            </a:r>
            <a:endParaRPr lang="en-US" dirty="0"/>
          </a:p>
        </p:txBody>
      </p:sp>
      <p:pic>
        <p:nvPicPr>
          <p:cNvPr id="6" name="Picture 2" descr="http://2.bp.blogspot.com/-hAgLx7xvTY4/UN0LksQaf-I/AAAAAAAABSk/PxUdfWkSTcE/s1600/bigstock-Stressed-businesswoman-is-frus-37111561.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1988840"/>
            <a:ext cx="6768752" cy="4508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3861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653988"/>
          </a:xfrm>
        </p:spPr>
        <p:txBody>
          <a:bodyPr>
            <a:normAutofit fontScale="90000"/>
          </a:bodyPr>
          <a:lstStyle/>
          <a:p>
            <a:r>
              <a:rPr lang="en-AU" dirty="0" smtClean="0">
                <a:latin typeface="Georgia" panose="02040502050405020303" pitchFamily="18" charset="0"/>
              </a:rPr>
              <a:t>Organise Personal Work Priorities </a:t>
            </a:r>
            <a:r>
              <a:rPr lang="en-AU" dirty="0">
                <a:latin typeface="Georgia" panose="02040502050405020303" pitchFamily="18" charset="0"/>
              </a:rPr>
              <a:t>&amp;</a:t>
            </a:r>
            <a:r>
              <a:rPr lang="en-AU" dirty="0" smtClean="0">
                <a:latin typeface="Georgia" panose="02040502050405020303" pitchFamily="18" charset="0"/>
              </a:rPr>
              <a:t> Development</a:t>
            </a:r>
            <a:endParaRPr lang="en-AU" dirty="0">
              <a:latin typeface="Georgia" panose="02040502050405020303" pitchFamily="18" charset="0"/>
            </a:endParaRPr>
          </a:p>
        </p:txBody>
      </p:sp>
      <p:sp>
        <p:nvSpPr>
          <p:cNvPr id="3" name="Content Placeholder 2"/>
          <p:cNvSpPr>
            <a:spLocks noGrp="1"/>
          </p:cNvSpPr>
          <p:nvPr>
            <p:ph idx="1"/>
          </p:nvPr>
        </p:nvSpPr>
        <p:spPr>
          <a:xfrm>
            <a:off x="467544" y="1988840"/>
            <a:ext cx="5448722" cy="4673516"/>
          </a:xfrm>
        </p:spPr>
        <p:txBody>
          <a:bodyPr>
            <a:noAutofit/>
          </a:bodyPr>
          <a:lstStyle/>
          <a:p>
            <a:pPr>
              <a:buFont typeface="Arial" panose="020B0604020202020204" pitchFamily="34" charset="0"/>
              <a:buChar char="•"/>
            </a:pPr>
            <a:r>
              <a:rPr lang="en-AU" dirty="0" smtClean="0">
                <a:latin typeface="Georgia" panose="02040502050405020303" pitchFamily="18" charset="0"/>
              </a:rPr>
              <a:t>Working in any area of the Sport and Recreation Industry requires many skills and strengths. </a:t>
            </a:r>
            <a:endParaRPr lang="en-AU" dirty="0">
              <a:latin typeface="Georgia" panose="02040502050405020303" pitchFamily="18" charset="0"/>
            </a:endParaRPr>
          </a:p>
          <a:p>
            <a:pPr>
              <a:buFont typeface="Arial" panose="020B0604020202020204" pitchFamily="34" charset="0"/>
              <a:buChar char="•"/>
            </a:pPr>
            <a:r>
              <a:rPr lang="en-AU" dirty="0" smtClean="0">
                <a:latin typeface="Georgia" panose="02040502050405020303" pitchFamily="18" charset="0"/>
              </a:rPr>
              <a:t>The number one key to being productive, effective and successful in any area of the sport and recreation industry, whether it is in fitness, sport, community recreation or outdoor recreation is</a:t>
            </a:r>
            <a:endParaRPr lang="en-AU" u="sng" dirty="0">
              <a:solidFill>
                <a:srgbClr val="FFFF00"/>
              </a:solidFill>
              <a:latin typeface="Georgia" panose="02040502050405020303" pitchFamily="18" charset="0"/>
            </a:endParaRPr>
          </a:p>
        </p:txBody>
      </p:sp>
      <p:sp>
        <p:nvSpPr>
          <p:cNvPr id="4" name="AutoShape 2" descr="data:image/jpeg;base64,/9j/4AAQSkZJRgABAQAAAQABAAD/2wCEAAkGBxQTEhQUExQWFBUUFBQVFBQXFxcVFBcXFxUXFxUUFxUYHCggGBolHBQUITEhJSkrLi4uFx8zODMsNygtLisBCgoKDg0OGhAQGiwkHCQsLCwsLCwsLCwsLCwsLCwsLCwsLCwsLCwsLCwsLCwsLCwsLCwsLCwsLCwsLCwsLCwsLP/AABEIAMIBAwMBIgACEQEDEQH/xAAbAAABBQEBAAAAAAAAAAAAAAACAAEDBAUGB//EAEMQAAEDAQQGBwQJAwMEAwAAAAEAAhEDBBIhMUFRYXGRsQUGEyKBocEyUtHwFCNCcoKSorLhB1NiM3PxFSRDwnTS4v/EABgBAQEBAQEAAAAAAAAAAAAAAAABAgME/8QAKBEBAQABAwQBAwUBAQAAAAAAAAECAxExBBIhQVFhcZFCgbHR8BMy/9oADAMBAAIRAxEAPwDp2qQBC1GFkO1GEwCOE3UZEUz/AJOYzw/1HeVOPFDCktH/AI26mGod9R0N/TT/AFIYVQwCINThEEA3E4YjThQRmkm+jN90cApwnhBX+it1RuJHIohZhrd+Y+qsAIgEFbsD7zv0/BOKTveH5fgVYhOAgr3Hf4niPinh3ujwPxCsQnhBWx90/p+Ke9sd+U+iswlCCtfbrjeCOacObrHEKwkWqiINT3E5ot90cAm7EbRuJHqge6lCbstRcPGeYKXZu97iB6QoHhMQkGu1g+BHqUxvah4E/BA0IHBEXH3Txb8VG+uBmHD8J9AgrWYYH79T97lIQhsZBbIyL6n73KYhIISEymupKjPARgJAIwopAI2MkgDSYTAKxY3Brr5yphzz+EEjzAUEdd01KhGQfcbupgU+bSfFJRUWENAOJAEnWdJ481MPnJUOEQQ3vn5+cUYRDpwmRBA6IJgmc+EVIE4VJ/SLAYK42r1sfR6WfQdVDrO9rCGgNNxxZdgnMd5sxl3phbwwud2g9ATrHq9IScMY8eSm6Q6Yp0A29jeEtaC2TqwJGZgTlJEkLH3XHG5XaNKU7XAqOlWD2hzSCCJBBwKq1ekKVJwFR4bOg5xuCt2k3Ta8NCEoWFX612cZOe/7rI/fCoVuujfsUXO+8+75NBXG6+nOa3NLO+nWQnurij1otLpuU2M2kEni4jkqFo6ctTvar3Z0CGxn7onQsXqsJxu3NDJ6IWqnaOkaLPaq0xsvCeGa81qWsP8AbrOfxdjpGJ+YUTa9PCGvdlsHJYvVX1i1NCe676t1pszcnl33WnmYCo1uubPsUnH7zg3yErjRaXEECm1s68f+P4TsnSuWXU6n0/Z0x0MHolpt7hVouH+jUa0bJdkSdeIWsQuc6uv7exVKJxdSxbr95sfqat7o+t2lNrtJEHeMD5hejSz3yv1m8/iz/fLyZY9uViSExapbqV1ehGdZG938T/3uUt1KxCWA65PEkqa6kRBcSVgNTKjICMIAjCyogpHD6t3+bmM8Jvu/TTI8VEFJaXhvZgkDuvfjhJcQ1vAMd+ZAgiQNqA6RxCMlUFCJQurAfMc1nWrrBRZ7VRgOqbx4NxUt25JLeGwkXAaY3rj7X12pD2Q9+4Bo4nHyWNauutQ+xTY3aSXn0XK62E9uk0c76ejG0tG1ULfbQB3nMYNbnALzir0pbKsd6pDiALouNk5CRGo5nQVU+hPILy4HuF4Ml14NIDoOsbVi9T8R1nT/ADXT9IW+yh159oe8jG7Sbh+YiDxWVUsdmtE1KVJ4c81BAaHVnVGgEOdVc4tps7zThE44rMtdjDWB7XFwLnNJjDAAtdsvd6Ace6rXV116nUYReDXseWl4ZSghwcas+0wXW90Zyro9Rnc5DPRxmG8aPUfpEVmVKT5LXsPdq1xTpTlhRkuqTr1BdvZA2tZGOIbUuNIgXmMN0FhgO+zdmJ2HavJeqFoFDpO6IF6q5o7OiX1XB5wuCrhSaZGOgcV7J0S0tNZjr/t3h2jmOeQ4f4YNE4AL2WTd5d7OB9EVy9hxbIMd1xfGAMEnaT4Quf6+2QltN4dF0lpOGnEftPFbnRLLjywTEEzdeACDre43pk4jUh6y2UVKFRoEuiRGJluIHjEeKxrY92NkTRz22tedPszCZL3mRkMPnQrdneGNDZMRgL0YHXEmdKs2Tq9aHxFJ3jDYj7xGzitaxdTa0y/swIIguJOIIB7o0Eg56F4cek1PpHpvV4epb+zmrQ4ObEkbRM+JJ1clEKDPdLt5Xc2fqM0e3VJ2NaB5klXrN1TszSZa52nvOP8A6xqK649Htzl+HO9TneMfzXn1OiYJa1oDYJ1icBhqnmioWN7z3Gud91pPJep2foqiz2aTB+ETxKuXcI0al0nSaU5m7N1ta+5PtP7eZWXq1aH5UiBrcWt8iZWlQ6m1Ptvpt8S48IHNdu3CR8xmOceCQpDUBvXXHS08eMY53uvOV/LJ6D6B+jOvioXSLpF0AZ4HM5fFH0Y0MrV6MiGkVGt0hr/TCN4K144bAVidNN7OtZ7TkATZ633XnuE7A8T4q3SmeUvub7f0uOMniNeEgERCCs6GuOprjwBKzWlPo9v1VP7jeSsXUNkZDGDU1o8gpoRAQkpLqSbjAVar0lTa9tMu7zyQ0a4BJ5FWXLy6yVCekzeOLbRdbsaZAA/N5rGWXb5ddLCZ2z6W/h3Vt6z2em4tc7vNwIAcSDwjzWfaevrCe7Te6AAJIaIAgRn8krk+srYtVb73NoPqipupCAWtLQyk7CS4ulhqNmcMC8QvLnr5d1k2ejHQx2lrYtHXWq72adMb5efRV3dOWyrk5wywa1rcxIAMSSdAlU6ltAiSKneIMNuDsyILMhngdTS0Qmb0qQT3TF8ubDrsYBoaSBJbDGjAjLNcrq5W+cr/AL7N/wDPGTxjA1KVV4vVKmF0PN97nG6TF67jpIEZo/8ApzRcBLrznOZLRLZ7pDsdF17cMFXvVXguAMBlxxjC6XXsTv5IO1qHu33YgAgEwcA3IZ4NA8Emnll+ms5a2GPOUXqdmpNa0u7whhLpwJvC8z2sR7Qi7OmVk1zLjlmcgAInQFo2boOs/wBmk87Yuji6Atiz9TqpAvBjDJklxcYgQIEj3uK649PqfSOOXUad+aw6PSVxrbodfF03i4Xe4e425dxaAcp0nZEbbY+AGgMAD2gASAH+17UnHAeC69nUtgEvqOdgT3QGjzmVr2bq3Zmf+MO2uJd5HDyXWdL81i9TneMZPv5cBarNUhrSG9+H3aYkugQ1xA2OPE61L0X0XVpl7n0w1hYe9WF1gIIcCRnoOhem0qDWiGtDRqaAB5Kl0vT7jjkYGMSRBnLTpXbHQwx8xi6mplzfDyHrEy5a21PriHtZUP1rKTnkYdo55kMaYwBGQ0L2Po200+1Y5nZDtqQN2kQ8YCQ4vAAIzE4g8/I+vFJoFNxDQ4kz2jXB7jMh9UDESC6Bjg1d91V6RNSxWWoHveKJuOuNp0rOA0xABaH91oA1E+Eday6KvTDLQ0htQ3nSXXRcbLS2C4NvHLImMQtiq3BZnTtLFpl+MthriGnA5w1xnEjAcgtGi8ua0xF4AkOwIkZEa1q8Rzw8ZWJLL/PHA+YarkKjREGN48cx5gK6Kg1hSOh4QvzB8Pnh5p7+/h8VHWeYy1RvnDKcJQSwnUYcdfAfFKN58Y5IE8YjbhwxHqiGzyHqgdT0gYjEbfH5zRATrjggLj4mOSqdJ2QVqVWl/cYQMcnD2TO8N81ZDRs5lE4accMfj5SrLtRm9XLd29npvPtRdqDSHt7rp1YifFWukP8ASqbWEfmEDmubstsdZelHUCB2Fs+sY7SKjgcBjpe1w/EF0/SI7oHvVKY4ODuTSuedlt2XeW+DtajhOAiAWQMJIyD8n+EyqObcvLLULvSrv/kUDxNNepuXlPWWR0hULZkdi/DYTj+lc9SWzx9HbRzxwy3y42v8NDrF0c99rqXGOdNz2Wk/YbpCksXVWs6b1Mjum6S5o70iJEzGa7uyjE/eH7QrZWv+OFu+zl3al/Vf4cPR6l1PtPY3cC4+iv2bqZT+3UecTlDRgfFdQU1PTv8AQLpMZOGLhLz5Z9m6AoMBAZIOcucQd4mDwV2lZGNEMa1v3QG8lPCdaWSThHSGA2YcDHojhNTGewnzx9UaKGEFHIbgjvjfux5KOk7OBpOMiMcfVBJCq25ktI1iFZJOwcT54KrbGktOJnR8iEHl/XWzH6M4m80sqMqgSKo73cdUecS32gAMNOBzWn/TqqH2Ssx4c+HB4qWhxYwSPZYyTebhJGEyn6fsYcyvTAZLmPIDXFtS8Bea+pjiGjITid0rI/pNXDbQ5sNaarCL1R96oTmLtJpBI7uo6cVPQ9isdU1bM0sd3nUxD9sRex2hSdGulh7wd3jk6/GMht45qt0ISabmm/Ic6C8XXEH7UapmFF0GSxzqTjJaBhLjA0ZlwbhovaMkGjVZjr0/Pkr1JuGGEcsx5EKo9saeKtUDltHLDldQSXU91OnVEdIZjUY9R5EKRRGoL2eYjDHEbt54I72w8uaAlCBuwMY8R8PBS47B5/BRkGcdwjZiMOKAx4+Ajmn+cSm48Y5JDw8MVFcn/UKwudRp16f+pZqgg4+y4i6cM4cKfEraoVe1FnqNeS2oO0umD/4zpicC9X7RQD2uY7Fr2lpny+dgVWztPawRAYHx+JzZw0YtPFYym13+WZ4q8EYTAImhRo4CSe6kqOVcvL+s7R9OqbabdWi9rBXp715n1oH/AHx20xr1u1JGNT/y9Fsrsd4aeI/haJCyrAJawycadM4RqK0S3ZO8k81uNme4DMgKOm/E56Dkd2fgju6gAhYzE7vUzzVRJeOrifhKQJ1jh6ogxEGoIGAyZnXn4DIDUpLmzx08UQHe3jkf/wBI4UAQUDGCSNx9PRTIY728HyI+JQJrcFFaBgVO4xmoKrxGvdJ81RxnTJipdkQ5zZYaReHEy0Fzxk0QDB1eK856r1xZraDeosYyqQajhfc5gdjdEPIBaDjAzzXpXTryXEDtcjLKdwlxmQHEzAwK806cd2Vte/tAwEtffFOamQm5oGIIBBGWayPduihdrVWxF6HSXgucSPcHsAAeKs1HNbWvXW3oDbxPeumPZbGWs4ZbFk9HV5NmrYAVaQBfUDhWc6AboEkNEBxInRpWt0mCCCJF4QcSBIywbiTjlOjSs5Y55STDkX6hHw1pqDzllBBmNfdjP7qVF15odrAPFKlnGuRxy84WxaubTy5JxTGqd+PNJjpAOtPeVA1GAd7Vj4acN0qUILyamTG7DhgglQ1RhuxHhikGlLAZn4oAw2bzinv/ACAhZyMYjHWPIqQePJAJnUdfBV6jortOioyAdo0asoVuNw2kyjoUg6WnMSWnVpHzsWbN0y39GhEEgksNChJIJKjknBebdfbO+lVFciWOFzAwQRLuUr0srG65UZszRALj2roOoNujHRm5DaXnhe6DH1VEkZ0aX7f5WpUWZ0DVmz2Y66DNZ+yxW6heTh3QNox3yJHgtzgSwhHtDc7m1Rtov97mfI4Jw114STqnDHAzhGGQVRYSLgMyEwpjfvJPNE1urBBEX94ZnMZeOn7qlk6uJ+EoXtxB2ieXqpVAF06x4D4qN9M3hJwnDEg5HOI0wp0FbLcQeBBKBwwDIBR1QpS5RVHIOY6fpTEAux9lrrhM4Re8V5l1wpuY+i/vs7hpyCHEXMA1tSZwBzJOJOJXqXT7JaZAdsyneV571vpfUy243sqoMUnBzWseIEzBLy4nHZmMQpVdh1Mtk9H06r71I061wvrtNWrUY4tLnMfdB7167OOWwLsulxeotdiCC0yLt4aCRf7oIk55Lzr+ldV/ZWxgvUr7BUFaob5e5oIkNJbgBBkHxXonRlOnXpAkXoBDXuaL8ODXXoiAcRswTus8xLN/Cfoa0NdTN37JIJvB5JwcSS3CTe0Kw8ziJGkHkqfRtXvuab7ib0PcGBpFN10hoblBOkYyr9Yaxgkts3vJtsmY5uOOnAaccRhuKkB1AnwjnChsYgAbI4GeThwVpaDCdQHn5fyo6UkmZE4xAGw5zqHFThDU0HbHH+YQP2Y37yTzRBqdJBDcDYAwEcsfU8EXE+SKqMJ1Y8M/KUIGyfHBA+WoI6TocD4eo9UAw1DYnzGk6tGPyFFTvZHzxQKYmWA7lGVi+Ek2hoSRQkiuSJVHrGyQ8e42nT8bhc7zq+S07Iy89o0FwncMT5BZduffpOf/AHHGp+d94DgQoA6pPmyWb/aI4ED0W0ue6mv/AO0o7KldvCrVHot6SukEkIH6N485HqnAQViAMSM2/uComlK8hkaATqzjihF86APPgf4UQVQ4bseBn0R4qOsHERhjhhonTJKkY2RMnETq5IFdQuggiZkEYY57kYpjVxxPEp3sBzxxlADXSAQ04gHQOeKZ4OwcT8EdHLdI4Ej0SekGB03TddMGTqyEc1wfTFJrqVam3sr3ZF4ZT7r/AKuAXv8AedgABjmMl6T0izA5+C4q1kdoKbnsIcXNFC7DnktkS6cgSTloSjnf6W2vs7dSNwDtQ6m6q+pdfiJDabC4XyXNYIhxXrnV6pD6jCajoLheqNLSSx5m6DjdHaNA+7pC8E6HHY2hruzFR9Gq03qlTsqbXMfg4ulswRPtDcvdGvDbWHA1HB5pkucD2YbUBY1rTEEl0OwJwAywmRWkS4V+7TbB9t9w3iPvYDDx0eF+rqA8VndKPe3I6CS4hxjc1sDVmeK0qbpAMZgGDyUmUtsXtu29DRPof/U/uHBXAqBfGenDMacBiY0kcFbpvJAwA3mfL+VtlMEntkEfOwqO6dfAAc5TVKYIicdZ73kcEBtqiBj4aeCK/qBPhHOEFERIGg7s8ec8FKgB7nATHgMTwwQUxgBGWGPlhuhTqN7ccs+Y/wCRwQKdEgbAnHifJKdoGwZ/Pgn4ny+CipbOJlp08j/yeCamZG0SDvBhA0wQctHw9eKc1GioQCO9jAIkFsTI3FvBSxrHzLEiScJKMuSDop1XDMMuNP8AlVIpt/cVUtzfqnAaG4eGXJWrUYpUm6alVzz92k2B+t7VXteLHfdPJZGV1OP1ED7Norj9Tz6rog06z5Lmupzvq62y1v8AMM/+y6ZdMeA/ZjfvJPNDVpgAkYQDlgMlIEntkRrBVRInQ0zIB1gI0DIKPsjZhww9FJCjYYB2OPnj6oJEkHajXO6TySDjqPjA/nyQNT+1v5gfyncoaby4mIGA0E5Ezq1hSObrJ8ggqWsYafBcV0vVDHH624JaXNDL7ngHFuwm8Au0tLBGvz5rkumKdwkh76c3u8BfdkTAHgFKrznp2w3bXUaaRdJDhTBhgBGV4RhuI3r1SzV3VLJZagBLxSLbtJwqUWvp4gmoC6Q25GLzBOkrzfrfZhfpVA1xbUZhiGl0fadhg43tq7HqVXcbA5jqTqfZVg5jKZ+scx0HvBxLhLr+MAEDBZHovSNrApNqNbfBuloF0+3ke84DSNIzVbofpYVHOaLpgEtA9q6LuJGWN7CNRGhF1aeH2VrXCbhdSc0wcGOLWgj7obxU/Rtpe57muaAAMg1wukOIuknB0iCI26wU87ukyx7drPKxVE5gaxOOOhXKenfI3HH18lXrhS0DgNoI/KcBwPktOSYBEEKIKhtI2iOGI9VIoKlQaDJBnDHl4o751eJwHx8kEkoauU6uWR8iVXfa2jN7RsHePz4KpaelGhpIa9+QiboMkADDfqU3g0S6MyGpu0G0+XngFnitUPssa2ePz4KxQszji95OzIKdyp3O1ADnwHxQ/wDT2dr22N+IzIGUTGkxA8FZYwBO5yncstnA5SUYHh/OaSiOS6QP1wb/AGaNNn4n/WP501FVyO5RitffUqf3Kr3D7oN1n6WtQW2vcpucRN1pMDYFBj9R3dy0jVam+dOiut0rgv6ZW/tm2x0XZrU3ROQLBp/Cu5fTE4id+PNdZNvAl7Qawk+qBjj44eZhMw6vJE5s5id6IVAm6MNAGJ+EqSDr4D4koKGXi79xU0II3swOJnQZjkgosAJynAzGyPRT3UP2t4Hkf5UCKUJykqI3ZjxHI+hREIaujYR5931REgDHLWckFeuFzHTmHeF4QQS7PAGTAXR2m0NAz4AnksHpeHDAOM6QCQOClVw3WWneoNeDUcadQtdUdLXHRAboGI1ZK7/Tgd6uxtItbVpY1g+HF7T3WgGGzDnnInBaL7A6ux9MdpVeYIDoY1mA0EicQcYKHql0A+nXFWqxwLAQHF+AvC6QAO87An3Vn2Os6i2oDtmkPa09nVb2uDzLbjpnT9W0/iXS1bewaZOoCfPJYNhotYDi+pL3OF44gEyGA4yBtWjSv/ZYGj514eSbwWPpbnZMIH+Rg+A06NKnpPIHeLWQQReOOUHDDmq4stQ5vjYMPIQjp9GN04p3CR9vZ75dsaI8z8VF9MJ9mnO1xJ+eKtssrRoCmDAndUUL1Z2kNGwD+Uh0eT7Ti7efitEIlFVKdgaNHqgtVIXqTNby47mCebhwV2VSDr1d/wDgxjfF3fPooLgCe8hBSKCSU0oAU6AwU6ZoSVHDUG3Wtb7oA4BNbW3qbxraR5JByeocCg4X+kL4+mt1CkfKqPRepnFeV/00F21dIs3eT6g9V6exy6+wYRqLtWnTO7HkiD9QJ8uaiDpad/MA+qnBVemHY5CTOk6AMsNSlDTpdwAA85QGo6jwHCSBgRnuPoo31aYzM7CS7ySNpAHdaTOqB4mVnuglv6gT4RzhNJ1cT8JVd1oqHK63i74IbjnZucd2HLFZ74uyeoMO84AbMNuZJUfbs94u3H4YJmdH6bo3uMn4qwyxbeAU76bKP0j3afiYHKVFUpudmQNgE81sssrRtUzabRkApvVZNmsJOs71fZYG6R84TyVoFECiAp0AMgFMGhCCnlBIlKCUpVBylKCUkBynlACnlAV4DE5DE7hn5KlYAbpec6ji8+OQ4Qn6Sd3LozqFrB4+0fygqfJAYKYuQymJQSApXlGHJAqi2wYJJMdgkr5RwDb3+J/EfUJPcY9k+BafVM0qUFZVxHVEil0nbL/cbUp3ml3daYc2ReOE4ldVUt9WSG0GgD7bnz45CRucpq9mDji2ZA8ieGhSU7JpgbymVyvAhp1bQ4Y1qbP9tk/vnyKms9N4kl9R8gghzobvDRMeBCuU6A0wfD1U9OhT9z9RHJZ7b8ruhY5wAAdAAiBieJlG2zE53nfeJjgcFZZTYMrzdzvipAP8nfpPorsiNlm3BTtoDaUwB94fl/lOCf8AHiR6JsJG0wNA5qWVBeOrgR6wkahGbT5HkUFiU8quK28b2uHon+kN94cUFgJ5ULagOkIryCWUQKhvIrybCWU8qG98+KK8glBSlRBye8qJJTqO8lKCQFPKCUpVFd5vVgNFNs/ifgP0jzVgqpYTLS/+44v3DJo/KArBcgKUxKaUJKApRU81DKloZq7IuhJMHwkqPP2KVqSSx7VI1TBJJUSMUoSSQGFI1JJAQRJkkBJJJIHBUockkogzRaRi0HLQFTtrQ32cN2CSSorUKrpzPErRplJJFGnSSQOE6SSB06SSB1Dbj9VU/wBt/wC0pJICZk3cOScpJKxCQuSSVgSnsySSCw5JJJQf/9k=">
            <a:hlinkClick r:id="rId2"/>
          </p:cNvPr>
          <p:cNvSpPr>
            <a:spLocks noChangeAspect="1" noChangeArrowheads="1"/>
          </p:cNvSpPr>
          <p:nvPr/>
        </p:nvSpPr>
        <p:spPr bwMode="auto">
          <a:xfrm>
            <a:off x="53975" y="-1790700"/>
            <a:ext cx="499110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2052" name="Picture 4" descr="http://t0.gstatic.com/images?q=tbn:ANd9GcRXThvGCZ_xLqVfVBtpEd4EhdoxEL9bGxv71FzqGiaj0qTwrYE2">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6671" y="4626843"/>
            <a:ext cx="2974876" cy="223115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99592" y="6309320"/>
            <a:ext cx="3563888" cy="738664"/>
          </a:xfrm>
          <a:prstGeom prst="rect">
            <a:avLst/>
          </a:prstGeom>
          <a:noFill/>
        </p:spPr>
        <p:txBody>
          <a:bodyPr wrap="square" rtlCol="0">
            <a:spAutoFit/>
          </a:bodyPr>
          <a:lstStyle/>
          <a:p>
            <a:r>
              <a:rPr lang="en-AU" sz="2400" b="1" u="sng" dirty="0">
                <a:solidFill>
                  <a:srgbClr val="FFFF00"/>
                </a:solidFill>
                <a:latin typeface="Georgia" panose="02040502050405020303" pitchFamily="18" charset="0"/>
              </a:rPr>
              <a:t>ORGANISATION. </a:t>
            </a:r>
          </a:p>
          <a:p>
            <a:endParaRPr lang="en-US" dirty="0"/>
          </a:p>
        </p:txBody>
      </p:sp>
    </p:spTree>
    <p:extLst>
      <p:ext uri="{BB962C8B-B14F-4D97-AF65-F5344CB8AC3E}">
        <p14:creationId xmlns:p14="http://schemas.microsoft.com/office/powerpoint/2010/main" val="8165155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7577"/>
            <a:ext cx="9144000" cy="1653988"/>
          </a:xfrm>
        </p:spPr>
        <p:txBody>
          <a:bodyPr>
            <a:normAutofit fontScale="90000"/>
          </a:bodyPr>
          <a:lstStyle/>
          <a:p>
            <a:r>
              <a:rPr lang="en-AU" dirty="0" smtClean="0">
                <a:latin typeface="Georgia" panose="02040502050405020303" pitchFamily="18" charset="0"/>
              </a:rPr>
              <a:t>Sectors of the sport and recreation industry</a:t>
            </a:r>
            <a:endParaRPr lang="en-AU" dirty="0">
              <a:latin typeface="Georgia" panose="02040502050405020303" pitchFamily="18" charset="0"/>
            </a:endParaRPr>
          </a:p>
        </p:txBody>
      </p:sp>
      <p:sp>
        <p:nvSpPr>
          <p:cNvPr id="3" name="Content Placeholder 2"/>
          <p:cNvSpPr>
            <a:spLocks noGrp="1"/>
          </p:cNvSpPr>
          <p:nvPr>
            <p:ph idx="1"/>
          </p:nvPr>
        </p:nvSpPr>
        <p:spPr>
          <a:xfrm>
            <a:off x="467544" y="1882588"/>
            <a:ext cx="8208912" cy="4642756"/>
          </a:xfrm>
        </p:spPr>
        <p:txBody>
          <a:bodyPr>
            <a:noAutofit/>
          </a:bodyPr>
          <a:lstStyle/>
          <a:p>
            <a:pPr marL="0" indent="0">
              <a:spcBef>
                <a:spcPts val="0"/>
              </a:spcBef>
              <a:buNone/>
            </a:pPr>
            <a:r>
              <a:rPr lang="en-AU" sz="2800" dirty="0" smtClean="0"/>
              <a:t>There are four sectors of the Sport and Recreation Industry.</a:t>
            </a:r>
          </a:p>
          <a:p>
            <a:pPr marL="0" indent="0">
              <a:spcBef>
                <a:spcPts val="0"/>
              </a:spcBef>
              <a:buNone/>
            </a:pPr>
            <a:r>
              <a:rPr lang="en-AU" sz="2800" dirty="0" smtClean="0"/>
              <a:t>Can you guess what they are??</a:t>
            </a:r>
          </a:p>
          <a:p>
            <a:pPr>
              <a:spcBef>
                <a:spcPts val="0"/>
              </a:spcBef>
              <a:buFont typeface="Arial" panose="020B0604020202020204" pitchFamily="34" charset="0"/>
              <a:buChar char="•"/>
            </a:pPr>
            <a:r>
              <a:rPr lang="en-AU" sz="2800" dirty="0" smtClean="0">
                <a:solidFill>
                  <a:srgbClr val="FFFF00"/>
                </a:solidFill>
              </a:rPr>
              <a:t>SPORT</a:t>
            </a:r>
          </a:p>
          <a:p>
            <a:pPr>
              <a:spcBef>
                <a:spcPts val="0"/>
              </a:spcBef>
              <a:buFont typeface="Arial" panose="020B0604020202020204" pitchFamily="34" charset="0"/>
              <a:buChar char="•"/>
            </a:pPr>
            <a:r>
              <a:rPr lang="en-AU" sz="2800" dirty="0" smtClean="0">
                <a:solidFill>
                  <a:srgbClr val="FFFF00"/>
                </a:solidFill>
              </a:rPr>
              <a:t>FITNESS</a:t>
            </a:r>
          </a:p>
          <a:p>
            <a:pPr>
              <a:spcBef>
                <a:spcPts val="0"/>
              </a:spcBef>
              <a:buFont typeface="Arial" panose="020B0604020202020204" pitchFamily="34" charset="0"/>
              <a:buChar char="•"/>
            </a:pPr>
            <a:r>
              <a:rPr lang="en-AU" sz="2800" dirty="0" smtClean="0">
                <a:solidFill>
                  <a:srgbClr val="FFFF00"/>
                </a:solidFill>
              </a:rPr>
              <a:t>OUTDOOR RECREATION</a:t>
            </a:r>
          </a:p>
          <a:p>
            <a:pPr>
              <a:spcBef>
                <a:spcPts val="0"/>
              </a:spcBef>
              <a:buFont typeface="Arial" panose="020B0604020202020204" pitchFamily="34" charset="0"/>
              <a:buChar char="•"/>
            </a:pPr>
            <a:r>
              <a:rPr lang="en-AU" sz="2800" dirty="0" smtClean="0">
                <a:solidFill>
                  <a:srgbClr val="FFFF00"/>
                </a:solidFill>
              </a:rPr>
              <a:t>COMMUNITY RECREATION</a:t>
            </a:r>
          </a:p>
          <a:p>
            <a:pPr marL="0" indent="0">
              <a:spcBef>
                <a:spcPts val="0"/>
              </a:spcBef>
              <a:buNone/>
            </a:pPr>
            <a:endParaRPr lang="en-AU" sz="2400" dirty="0" smtClean="0"/>
          </a:p>
          <a:p>
            <a:pPr marL="0" indent="0">
              <a:spcBef>
                <a:spcPts val="0"/>
              </a:spcBef>
              <a:buNone/>
            </a:pPr>
            <a:endParaRPr lang="en-AU" sz="2400" dirty="0"/>
          </a:p>
          <a:p>
            <a:pPr marL="0" indent="0">
              <a:spcBef>
                <a:spcPts val="0"/>
              </a:spcBef>
              <a:buNone/>
            </a:pPr>
            <a:r>
              <a:rPr lang="en-AU" sz="2800" dirty="0" smtClean="0">
                <a:solidFill>
                  <a:srgbClr val="FF0000"/>
                </a:solidFill>
              </a:rPr>
              <a:t>Use page 9 of your IVET Book to complete the table in your booklet. 			Complete Activity 1.0</a:t>
            </a:r>
            <a:endParaRPr lang="en-AU" sz="2800" dirty="0">
              <a:solidFill>
                <a:srgbClr val="FF0000"/>
              </a:solidFill>
            </a:endParaRPr>
          </a:p>
          <a:p>
            <a:pPr>
              <a:buFont typeface="Arial" panose="020B0604020202020204" pitchFamily="34" charset="0"/>
              <a:buChar char="•"/>
            </a:pPr>
            <a:endParaRPr lang="en-AU" sz="2400" dirty="0"/>
          </a:p>
        </p:txBody>
      </p:sp>
      <p:pic>
        <p:nvPicPr>
          <p:cNvPr id="3074" name="Picture 2" descr="http://fc09.deviantart.net/fs71/i/2012/246/3/4/sport_silhouettes_by_bd670816-d5deki6.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6096" y="2780928"/>
            <a:ext cx="3384376" cy="2145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09158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07577"/>
            <a:ext cx="8568952" cy="873151"/>
          </a:xfrm>
        </p:spPr>
        <p:txBody>
          <a:bodyPr>
            <a:normAutofit/>
          </a:bodyPr>
          <a:lstStyle/>
          <a:p>
            <a:r>
              <a:rPr lang="en-AU" sz="4400" dirty="0" smtClean="0">
                <a:latin typeface="Georgia" panose="02040502050405020303" pitchFamily="18" charset="0"/>
              </a:rPr>
              <a:t>Work goals and objectives</a:t>
            </a:r>
            <a:endParaRPr lang="en-AU" sz="4400" dirty="0">
              <a:latin typeface="Georgia" panose="02040502050405020303" pitchFamily="18" charset="0"/>
            </a:endParaRPr>
          </a:p>
        </p:txBody>
      </p:sp>
      <p:sp>
        <p:nvSpPr>
          <p:cNvPr id="3" name="Content Placeholder 2"/>
          <p:cNvSpPr>
            <a:spLocks noGrp="1"/>
          </p:cNvSpPr>
          <p:nvPr>
            <p:ph idx="1"/>
          </p:nvPr>
        </p:nvSpPr>
        <p:spPr>
          <a:xfrm>
            <a:off x="395536" y="1196752"/>
            <a:ext cx="7925504" cy="5208692"/>
          </a:xfrm>
        </p:spPr>
        <p:txBody>
          <a:bodyPr>
            <a:normAutofit fontScale="70000" lnSpcReduction="20000"/>
          </a:bodyPr>
          <a:lstStyle/>
          <a:p>
            <a:pPr>
              <a:spcBef>
                <a:spcPts val="0"/>
              </a:spcBef>
              <a:buFont typeface="Arial" panose="020B0604020202020204" pitchFamily="34" charset="0"/>
              <a:buChar char="•"/>
            </a:pPr>
            <a:r>
              <a:rPr lang="en-AU" sz="3600" b="0" dirty="0" smtClean="0">
                <a:latin typeface="Georgia" panose="02040502050405020303" pitchFamily="18" charset="0"/>
              </a:rPr>
              <a:t>Developing personal work priorities is an important element of every workplace as it allows for every employee within the organisation to have a role and a plan to work towards. </a:t>
            </a:r>
          </a:p>
          <a:p>
            <a:pPr>
              <a:spcBef>
                <a:spcPts val="0"/>
              </a:spcBef>
              <a:buFont typeface="Arial" panose="020B0604020202020204" pitchFamily="34" charset="0"/>
              <a:buChar char="•"/>
            </a:pPr>
            <a:r>
              <a:rPr lang="en-AU" sz="3600" b="0" dirty="0" smtClean="0">
                <a:latin typeface="Georgia" panose="02040502050405020303" pitchFamily="18" charset="0"/>
              </a:rPr>
              <a:t>The nature of the organisation will determine the specific goals and objectives, these may include:</a:t>
            </a:r>
          </a:p>
          <a:p>
            <a:pPr>
              <a:spcBef>
                <a:spcPts val="0"/>
              </a:spcBef>
              <a:buFont typeface="Arial" panose="020B0604020202020204" pitchFamily="34" charset="0"/>
              <a:buChar char="•"/>
            </a:pPr>
            <a:r>
              <a:rPr lang="en-AU" sz="3600" b="0" dirty="0" smtClean="0">
                <a:latin typeface="Georgia" panose="02040502050405020303" pitchFamily="18" charset="0"/>
              </a:rPr>
              <a:t>Budgetary Targets</a:t>
            </a:r>
          </a:p>
          <a:p>
            <a:pPr>
              <a:spcBef>
                <a:spcPts val="0"/>
              </a:spcBef>
              <a:buFont typeface="Arial" panose="020B0604020202020204" pitchFamily="34" charset="0"/>
              <a:buChar char="•"/>
            </a:pPr>
            <a:r>
              <a:rPr lang="en-AU" sz="3600" b="0" dirty="0" smtClean="0">
                <a:latin typeface="Georgia" panose="02040502050405020303" pitchFamily="18" charset="0"/>
              </a:rPr>
              <a:t>Production Targets</a:t>
            </a:r>
          </a:p>
          <a:p>
            <a:pPr>
              <a:spcBef>
                <a:spcPts val="0"/>
              </a:spcBef>
              <a:buFont typeface="Arial" panose="020B0604020202020204" pitchFamily="34" charset="0"/>
              <a:buChar char="•"/>
            </a:pPr>
            <a:r>
              <a:rPr lang="en-AU" sz="3600" b="0" dirty="0" smtClean="0">
                <a:latin typeface="Georgia" panose="02040502050405020303" pitchFamily="18" charset="0"/>
              </a:rPr>
              <a:t>Team and Individual Learning Goals</a:t>
            </a:r>
          </a:p>
          <a:p>
            <a:pPr>
              <a:spcBef>
                <a:spcPts val="0"/>
              </a:spcBef>
              <a:buFont typeface="Arial" panose="020B0604020202020204" pitchFamily="34" charset="0"/>
              <a:buChar char="•"/>
            </a:pPr>
            <a:r>
              <a:rPr lang="en-AU" sz="3600" b="0" dirty="0" smtClean="0">
                <a:latin typeface="Georgia" panose="02040502050405020303" pitchFamily="18" charset="0"/>
              </a:rPr>
              <a:t>Team Participation</a:t>
            </a:r>
          </a:p>
          <a:p>
            <a:pPr>
              <a:spcBef>
                <a:spcPts val="0"/>
              </a:spcBef>
              <a:buFont typeface="Arial" panose="020B0604020202020204" pitchFamily="34" charset="0"/>
              <a:buChar char="•"/>
            </a:pPr>
            <a:r>
              <a:rPr lang="en-AU" sz="3600" b="0" dirty="0" smtClean="0">
                <a:latin typeface="Georgia" panose="02040502050405020303" pitchFamily="18" charset="0"/>
              </a:rPr>
              <a:t>Reporting Deadlines</a:t>
            </a:r>
          </a:p>
          <a:p>
            <a:pPr>
              <a:spcBef>
                <a:spcPts val="0"/>
              </a:spcBef>
              <a:buFont typeface="Arial" panose="020B0604020202020204" pitchFamily="34" charset="0"/>
              <a:buChar char="•"/>
            </a:pPr>
            <a:r>
              <a:rPr lang="en-AU" sz="3600" b="0" dirty="0" smtClean="0">
                <a:latin typeface="Georgia" panose="02040502050405020303" pitchFamily="18" charset="0"/>
              </a:rPr>
              <a:t>Sales Targets</a:t>
            </a:r>
          </a:p>
          <a:p>
            <a:pPr marL="0" indent="0">
              <a:spcBef>
                <a:spcPts val="0"/>
              </a:spcBef>
              <a:buNone/>
            </a:pPr>
            <a:endParaRPr lang="en-AU" sz="3600" b="0" dirty="0" smtClean="0">
              <a:latin typeface="Georgia" panose="02040502050405020303" pitchFamily="18" charset="0"/>
            </a:endParaRPr>
          </a:p>
          <a:p>
            <a:pPr marL="0" indent="0">
              <a:spcBef>
                <a:spcPts val="0"/>
              </a:spcBef>
              <a:buNone/>
            </a:pPr>
            <a:endParaRPr lang="en-AU" sz="3600" b="0" dirty="0">
              <a:latin typeface="Georgia" panose="02040502050405020303" pitchFamily="18" charset="0"/>
            </a:endParaRPr>
          </a:p>
          <a:p>
            <a:pPr marL="0" indent="0">
              <a:spcBef>
                <a:spcPts val="0"/>
              </a:spcBef>
              <a:buNone/>
            </a:pPr>
            <a:r>
              <a:rPr lang="en-AU" sz="3600" dirty="0" smtClean="0">
                <a:solidFill>
                  <a:srgbClr val="FF0000"/>
                </a:solidFill>
                <a:latin typeface="Georgia" panose="02040502050405020303" pitchFamily="18" charset="0"/>
              </a:rPr>
              <a:t>Use page 13 of your IVET Book</a:t>
            </a:r>
          </a:p>
          <a:p>
            <a:pPr marL="0" indent="0">
              <a:spcBef>
                <a:spcPts val="0"/>
              </a:spcBef>
              <a:buNone/>
            </a:pPr>
            <a:r>
              <a:rPr lang="en-AU" sz="3600" dirty="0" smtClean="0">
                <a:solidFill>
                  <a:srgbClr val="FF0000"/>
                </a:solidFill>
                <a:latin typeface="Georgia" panose="02040502050405020303" pitchFamily="18" charset="0"/>
              </a:rPr>
              <a:t>to complete  the  table on page 3</a:t>
            </a:r>
            <a:endParaRPr lang="en-AU" sz="3600" dirty="0">
              <a:solidFill>
                <a:srgbClr val="FF0000"/>
              </a:solidFill>
              <a:latin typeface="Georgia" panose="02040502050405020303" pitchFamily="18" charset="0"/>
            </a:endParaRPr>
          </a:p>
          <a:p>
            <a:pPr marL="0" indent="0"/>
            <a:endParaRPr lang="en-AU" dirty="0"/>
          </a:p>
        </p:txBody>
      </p:sp>
      <p:pic>
        <p:nvPicPr>
          <p:cNvPr id="4098" name="Picture 2" descr="http://t0.gstatic.com/images?q=tbn:ANd9GcTm4W3v6xzFbgDd83DY3TBTTuWqaj7kl9LuDkGDh6MawYmdimkc">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4581128"/>
            <a:ext cx="3024336" cy="2006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2825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07577"/>
            <a:ext cx="9144000" cy="945159"/>
          </a:xfrm>
        </p:spPr>
        <p:txBody>
          <a:bodyPr>
            <a:normAutofit fontScale="90000"/>
          </a:bodyPr>
          <a:lstStyle/>
          <a:p>
            <a:r>
              <a:rPr lang="en-AU" sz="4400" dirty="0" smtClean="0">
                <a:latin typeface="Georgia" panose="02040502050405020303" pitchFamily="18" charset="0"/>
              </a:rPr>
              <a:t>Key Performance </a:t>
            </a:r>
            <a:br>
              <a:rPr lang="en-AU" sz="4400" dirty="0" smtClean="0">
                <a:latin typeface="Georgia" panose="02040502050405020303" pitchFamily="18" charset="0"/>
              </a:rPr>
            </a:br>
            <a:r>
              <a:rPr lang="en-AU" sz="4400" dirty="0" smtClean="0">
                <a:latin typeface="Georgia" panose="02040502050405020303" pitchFamily="18" charset="0"/>
              </a:rPr>
              <a:t>Indicators</a:t>
            </a:r>
            <a:endParaRPr lang="en-AU" sz="4400" dirty="0">
              <a:latin typeface="Georgia" panose="02040502050405020303" pitchFamily="18" charset="0"/>
            </a:endParaRPr>
          </a:p>
        </p:txBody>
      </p:sp>
      <p:sp>
        <p:nvSpPr>
          <p:cNvPr id="3" name="Content Placeholder 2"/>
          <p:cNvSpPr>
            <a:spLocks noGrp="1"/>
          </p:cNvSpPr>
          <p:nvPr>
            <p:ph idx="1"/>
          </p:nvPr>
        </p:nvSpPr>
        <p:spPr>
          <a:xfrm>
            <a:off x="251520" y="1484784"/>
            <a:ext cx="8568952" cy="5112568"/>
          </a:xfrm>
        </p:spPr>
        <p:txBody>
          <a:bodyPr>
            <a:normAutofit/>
          </a:bodyPr>
          <a:lstStyle/>
          <a:p>
            <a:pPr>
              <a:buFont typeface="Arial" panose="020B0604020202020204" pitchFamily="34" charset="0"/>
              <a:buChar char="•"/>
            </a:pPr>
            <a:r>
              <a:rPr lang="en-AU" sz="2800" b="0" dirty="0" smtClean="0">
                <a:latin typeface="Georgia" panose="02040502050405020303" pitchFamily="18" charset="0"/>
              </a:rPr>
              <a:t>As well as ensuring all work goals and objectives are understood, negotiated and agreed upon, so must Key Performance Indicators (KPIs). As the name suggests, KPIs are a measure of performance often used by the organisation and business to determine the success and productivity of specific areas within their organisation. </a:t>
            </a:r>
          </a:p>
          <a:p>
            <a:pPr>
              <a:buFont typeface="Arial" panose="020B0604020202020204" pitchFamily="34" charset="0"/>
              <a:buChar char="•"/>
            </a:pPr>
            <a:endParaRPr lang="en-AU" b="0" dirty="0" smtClean="0">
              <a:latin typeface="Georgia" panose="02040502050405020303" pitchFamily="18" charset="0"/>
            </a:endParaRPr>
          </a:p>
        </p:txBody>
      </p:sp>
    </p:spTree>
    <p:extLst>
      <p:ext uri="{BB962C8B-B14F-4D97-AF65-F5344CB8AC3E}">
        <p14:creationId xmlns:p14="http://schemas.microsoft.com/office/powerpoint/2010/main" val="154501679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6000" dirty="0">
                <a:latin typeface="Georgia" panose="02040502050405020303" pitchFamily="18" charset="0"/>
              </a:rPr>
              <a:t>Key Performance </a:t>
            </a:r>
            <a:br>
              <a:rPr lang="en-AU" sz="6000" dirty="0">
                <a:latin typeface="Georgia" panose="02040502050405020303" pitchFamily="18" charset="0"/>
              </a:rPr>
            </a:br>
            <a:r>
              <a:rPr lang="en-AU" sz="6000" dirty="0">
                <a:latin typeface="Georgia" panose="02040502050405020303" pitchFamily="18" charset="0"/>
              </a:rPr>
              <a:t>Indicators</a:t>
            </a:r>
            <a:endParaRPr lang="en-US" dirty="0"/>
          </a:p>
        </p:txBody>
      </p:sp>
      <p:sp>
        <p:nvSpPr>
          <p:cNvPr id="3" name="Content Placeholder 2"/>
          <p:cNvSpPr>
            <a:spLocks noGrp="1"/>
          </p:cNvSpPr>
          <p:nvPr>
            <p:ph idx="1"/>
          </p:nvPr>
        </p:nvSpPr>
        <p:spPr>
          <a:xfrm>
            <a:off x="467544" y="1882588"/>
            <a:ext cx="8280920" cy="4570748"/>
          </a:xfrm>
        </p:spPr>
        <p:txBody>
          <a:bodyPr>
            <a:normAutofit lnSpcReduction="10000"/>
          </a:bodyPr>
          <a:lstStyle/>
          <a:p>
            <a:pPr>
              <a:buFont typeface="Arial" panose="020B0604020202020204" pitchFamily="34" charset="0"/>
              <a:buChar char="•"/>
            </a:pPr>
            <a:r>
              <a:rPr lang="en-AU" sz="2600" b="0" dirty="0">
                <a:latin typeface="Georgia" panose="02040502050405020303" pitchFamily="18" charset="0"/>
              </a:rPr>
              <a:t>In order for Key Performance Indicators to be valuable to an organisation they need to be </a:t>
            </a:r>
            <a:r>
              <a:rPr lang="en-AU" sz="2600" dirty="0">
                <a:solidFill>
                  <a:srgbClr val="FFFF00"/>
                </a:solidFill>
                <a:latin typeface="Georgia" panose="02040502050405020303" pitchFamily="18" charset="0"/>
              </a:rPr>
              <a:t>QUANTIFIABLE. </a:t>
            </a:r>
            <a:r>
              <a:rPr lang="en-AU" sz="2600" b="0" dirty="0">
                <a:latin typeface="Georgia" panose="02040502050405020303" pitchFamily="18" charset="0"/>
              </a:rPr>
              <a:t>It is also important that for each KPI agreed upon and negotiated that there is a goal in place. </a:t>
            </a:r>
          </a:p>
          <a:p>
            <a:pPr>
              <a:buFont typeface="Arial" panose="020B0604020202020204" pitchFamily="34" charset="0"/>
              <a:buChar char="•"/>
            </a:pPr>
            <a:r>
              <a:rPr lang="en-AU" sz="2600" b="0" dirty="0">
                <a:latin typeface="Georgia" panose="02040502050405020303" pitchFamily="18" charset="0"/>
              </a:rPr>
              <a:t>EG: A fitness centre may have a KPI relating to new clients, the goal may be to increase the number of clients each month by 5%. This creates a goal for staff that is measureable. </a:t>
            </a:r>
          </a:p>
          <a:p>
            <a:pPr marL="0" indent="0" algn="ctr">
              <a:buNone/>
            </a:pPr>
            <a:r>
              <a:rPr lang="en-AU" sz="2600" dirty="0">
                <a:solidFill>
                  <a:srgbClr val="FF0000"/>
                </a:solidFill>
                <a:latin typeface="Georgia" panose="02040502050405020303" pitchFamily="18" charset="0"/>
              </a:rPr>
              <a:t>Complete the KPIs in the Sport and Recreation Industry on p20 of your IVET book. </a:t>
            </a:r>
          </a:p>
          <a:p>
            <a:pPr marL="0" indent="0">
              <a:buNone/>
            </a:pPr>
            <a:endParaRPr lang="en-US" dirty="0"/>
          </a:p>
        </p:txBody>
      </p:sp>
    </p:spTree>
    <p:extLst>
      <p:ext uri="{BB962C8B-B14F-4D97-AF65-F5344CB8AC3E}">
        <p14:creationId xmlns:p14="http://schemas.microsoft.com/office/powerpoint/2010/main" val="4131656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latin typeface="Georgia" panose="02040502050405020303" pitchFamily="18" charset="0"/>
              </a:rPr>
              <a:t>Key performance indicators</a:t>
            </a:r>
            <a:endParaRPr lang="en-AU" dirty="0">
              <a:latin typeface="Georgia" panose="02040502050405020303" pitchFamily="18" charset="0"/>
            </a:endParaRPr>
          </a:p>
        </p:txBody>
      </p:sp>
      <p:sp>
        <p:nvSpPr>
          <p:cNvPr id="3" name="Content Placeholder 2"/>
          <p:cNvSpPr>
            <a:spLocks noGrp="1"/>
          </p:cNvSpPr>
          <p:nvPr>
            <p:ph idx="1"/>
          </p:nvPr>
        </p:nvSpPr>
        <p:spPr>
          <a:xfrm>
            <a:off x="323528" y="1882588"/>
            <a:ext cx="8496944" cy="3953436"/>
          </a:xfrm>
        </p:spPr>
        <p:txBody>
          <a:bodyPr>
            <a:noAutofit/>
          </a:bodyPr>
          <a:lstStyle/>
          <a:p>
            <a:pPr marL="0" indent="0">
              <a:buNone/>
            </a:pPr>
            <a:r>
              <a:rPr lang="en-AU" sz="2800" u="sng" dirty="0" smtClean="0">
                <a:solidFill>
                  <a:srgbClr val="FFFF00"/>
                </a:solidFill>
                <a:latin typeface="Georgia" panose="02040502050405020303" pitchFamily="18" charset="0"/>
              </a:rPr>
              <a:t>Key Performance Indicators may include: </a:t>
            </a:r>
          </a:p>
          <a:p>
            <a:pPr>
              <a:buFont typeface="Arial" panose="020B0604020202020204" pitchFamily="34" charset="0"/>
              <a:buChar char="•"/>
            </a:pPr>
            <a:r>
              <a:rPr lang="en-AU" b="0" dirty="0" smtClean="0">
                <a:latin typeface="Georgia" panose="02040502050405020303" pitchFamily="18" charset="0"/>
              </a:rPr>
              <a:t>Key performance indicators on customer satisfaction</a:t>
            </a:r>
          </a:p>
          <a:p>
            <a:pPr>
              <a:buFont typeface="Arial" panose="020B0604020202020204" pitchFamily="34" charset="0"/>
              <a:buChar char="•"/>
            </a:pPr>
            <a:r>
              <a:rPr lang="en-AU" b="0" dirty="0" smtClean="0">
                <a:latin typeface="Georgia" panose="02040502050405020303" pitchFamily="18" charset="0"/>
              </a:rPr>
              <a:t>Key performance indicator on customer effort</a:t>
            </a:r>
          </a:p>
          <a:p>
            <a:pPr>
              <a:buFont typeface="Arial" panose="020B0604020202020204" pitchFamily="34" charset="0"/>
              <a:buChar char="•"/>
            </a:pPr>
            <a:r>
              <a:rPr lang="en-AU" b="0" dirty="0" smtClean="0">
                <a:latin typeface="Georgia" panose="02040502050405020303" pitchFamily="18" charset="0"/>
              </a:rPr>
              <a:t>Monitoring time taken to answer calls</a:t>
            </a:r>
          </a:p>
          <a:p>
            <a:pPr>
              <a:buFont typeface="Arial" panose="020B0604020202020204" pitchFamily="34" charset="0"/>
              <a:buChar char="•"/>
            </a:pPr>
            <a:r>
              <a:rPr lang="en-AU" b="0" dirty="0" smtClean="0">
                <a:latin typeface="Georgia" panose="02040502050405020303" pitchFamily="18" charset="0"/>
              </a:rPr>
              <a:t>Operating within reporting protocols</a:t>
            </a:r>
          </a:p>
          <a:p>
            <a:pPr>
              <a:buFont typeface="Arial" panose="020B0604020202020204" pitchFamily="34" charset="0"/>
              <a:buChar char="•"/>
            </a:pPr>
            <a:r>
              <a:rPr lang="en-AU" b="0" dirty="0" smtClean="0">
                <a:latin typeface="Georgia" panose="02040502050405020303" pitchFamily="18" charset="0"/>
              </a:rPr>
              <a:t>Score tools such as net promoter</a:t>
            </a:r>
          </a:p>
          <a:p>
            <a:pPr>
              <a:buFont typeface="Arial" panose="020B0604020202020204" pitchFamily="34" charset="0"/>
              <a:buChar char="•"/>
            </a:pPr>
            <a:r>
              <a:rPr lang="en-AU" b="0" dirty="0" smtClean="0">
                <a:latin typeface="Georgia" panose="02040502050405020303" pitchFamily="18" charset="0"/>
              </a:rPr>
              <a:t>Score tools such as net promoter</a:t>
            </a:r>
          </a:p>
          <a:p>
            <a:pPr>
              <a:buFont typeface="Arial" panose="020B0604020202020204" pitchFamily="34" charset="0"/>
              <a:buChar char="•"/>
            </a:pPr>
            <a:r>
              <a:rPr lang="en-AU" b="0" dirty="0" smtClean="0">
                <a:latin typeface="Georgia" panose="02040502050405020303" pitchFamily="18" charset="0"/>
              </a:rPr>
              <a:t>Understanding metrics </a:t>
            </a:r>
            <a:endParaRPr lang="en-AU" b="0" dirty="0">
              <a:latin typeface="Georgia" panose="02040502050405020303" pitchFamily="18" charset="0"/>
            </a:endParaRPr>
          </a:p>
        </p:txBody>
      </p:sp>
      <p:pic>
        <p:nvPicPr>
          <p:cNvPr id="5124" name="Picture 4" descr="http://www.sda.com/wp-content/uploads/2013/09/21-Choosing-A-KPI-For-Your-Mobile-Ap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3861048"/>
            <a:ext cx="2808312" cy="2825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289179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Orbit.thmx</Template>
  <TotalTime>636</TotalTime>
  <Words>1670</Words>
  <Application>Microsoft Macintosh PowerPoint</Application>
  <PresentationFormat>On-screen Show (4:3)</PresentationFormat>
  <Paragraphs>152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Orbit</vt:lpstr>
      <vt:lpstr>Organise Personal Work Priorities and Development</vt:lpstr>
      <vt:lpstr>Organise Personal Work Priorities and Development</vt:lpstr>
      <vt:lpstr>Organise Personal Work Priorities and Development</vt:lpstr>
      <vt:lpstr>Organise Personal Work Priorities &amp; Development</vt:lpstr>
      <vt:lpstr>Sectors of the sport and recreation industry</vt:lpstr>
      <vt:lpstr>Work goals and objectives</vt:lpstr>
      <vt:lpstr>Key Performance  Indicators</vt:lpstr>
      <vt:lpstr>Key Performance  Indicators</vt:lpstr>
      <vt:lpstr>Key performance indicators</vt:lpstr>
      <vt:lpstr>ORGANISATIONAL REQUIREMENTS</vt:lpstr>
      <vt:lpstr>ORGANISATIONAL REQUIREMENTS</vt:lpstr>
      <vt:lpstr>ORGANISATIONAL REQUIREMENTS</vt:lpstr>
      <vt:lpstr>Organisational Requirements in Focus</vt:lpstr>
      <vt:lpstr>ORGANISATIONAL REQUIREMENT in Focus</vt:lpstr>
      <vt:lpstr>ORGANISATIONAL REQUIREMENT in Focus</vt:lpstr>
      <vt:lpstr>ORGANISATIONAL REQUIREMENT in Focus</vt:lpstr>
      <vt:lpstr>ORGANISATIONAL REQUIREMENT in Focus</vt:lpstr>
      <vt:lpstr>ORGANISATIONAL REQUIREMENT in Focus</vt:lpstr>
      <vt:lpstr>S.M.A.R.T Goal setting</vt:lpstr>
      <vt:lpstr>Business technology</vt:lpstr>
      <vt:lpstr>Business technology</vt:lpstr>
      <vt:lpstr>Factors affecting the achievement of work objectives</vt:lpstr>
      <vt:lpstr>Factors affecting the achievement of work objectives</vt:lpstr>
      <vt:lpstr>FEEDBACK ON PERFORMANCE</vt:lpstr>
      <vt:lpstr>FEEDBACK ON PERFORMANCE</vt:lpstr>
      <vt:lpstr>PERSONAL WELLBEING</vt:lpstr>
      <vt:lpstr>SIGNS OF STRESS</vt:lpstr>
      <vt:lpstr>Professional development opportunities</vt:lpstr>
    </vt:vector>
  </TitlesOfParts>
  <Company>DEECD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Organise Personal Work Priorities and Development</dc:title>
  <dc:creator>James Cumming</dc:creator>
  <cp:lastModifiedBy>Shannon Keane</cp:lastModifiedBy>
  <cp:revision>37</cp:revision>
  <dcterms:created xsi:type="dcterms:W3CDTF">2014-05-02T01:02:47Z</dcterms:created>
  <dcterms:modified xsi:type="dcterms:W3CDTF">2016-04-13T00:18:17Z</dcterms:modified>
</cp:coreProperties>
</file>