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6" r:id="rId3"/>
    <p:sldId id="301" r:id="rId4"/>
    <p:sldId id="257" r:id="rId5"/>
    <p:sldId id="258" r:id="rId6"/>
    <p:sldId id="259" r:id="rId7"/>
    <p:sldId id="297" r:id="rId8"/>
    <p:sldId id="260" r:id="rId9"/>
    <p:sldId id="261" r:id="rId10"/>
    <p:sldId id="262" r:id="rId11"/>
    <p:sldId id="292" r:id="rId12"/>
    <p:sldId id="293" r:id="rId13"/>
    <p:sldId id="263" r:id="rId14"/>
    <p:sldId id="264" r:id="rId15"/>
    <p:sldId id="265" r:id="rId16"/>
    <p:sldId id="266" r:id="rId17"/>
    <p:sldId id="267" r:id="rId18"/>
    <p:sldId id="268" r:id="rId19"/>
    <p:sldId id="269" r:id="rId20"/>
    <p:sldId id="270" r:id="rId21"/>
    <p:sldId id="298" r:id="rId22"/>
    <p:sldId id="299" r:id="rId23"/>
    <p:sldId id="300" r:id="rId24"/>
    <p:sldId id="302" r:id="rId25"/>
    <p:sldId id="303" r:id="rId26"/>
    <p:sldId id="276" r:id="rId27"/>
    <p:sldId id="304" r:id="rId28"/>
    <p:sldId id="277" r:id="rId29"/>
    <p:sldId id="278" r:id="rId30"/>
    <p:sldId id="279" r:id="rId31"/>
    <p:sldId id="280" r:id="rId32"/>
    <p:sldId id="281" r:id="rId33"/>
    <p:sldId id="282" r:id="rId34"/>
    <p:sldId id="305" r:id="rId35"/>
    <p:sldId id="284" r:id="rId36"/>
    <p:sldId id="306" r:id="rId37"/>
    <p:sldId id="307" r:id="rId38"/>
    <p:sldId id="287" r:id="rId39"/>
    <p:sldId id="308" r:id="rId40"/>
    <p:sldId id="309" r:id="rId41"/>
    <p:sldId id="290" r:id="rId42"/>
    <p:sldId id="291" r:id="rId43"/>
    <p:sldId id="310" r:id="rId44"/>
    <p:sldId id="294" r:id="rId45"/>
    <p:sldId id="29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8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264A4-616C-447C-955E-A955ADD3F3CF}" type="datetimeFigureOut">
              <a:rPr lang="en-AU" smtClean="0"/>
              <a:t>7/04/16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78B8A-3E0D-4D67-82DE-7FA67F31F5A7}" type="slidenum">
              <a:rPr lang="en-AU" smtClean="0"/>
              <a:t>‹#›</a:t>
            </a:fld>
            <a:endParaRPr lang="en-AU"/>
          </a:p>
        </p:txBody>
      </p:sp>
    </p:spTree>
    <p:extLst>
      <p:ext uri="{BB962C8B-B14F-4D97-AF65-F5344CB8AC3E}">
        <p14:creationId xmlns:p14="http://schemas.microsoft.com/office/powerpoint/2010/main" val="55843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BAF9CCC-3413-4600-83AB-260E8CE79CC8}" type="slidenum">
              <a:rPr lang="en-AU" smtClean="0"/>
              <a:t>‹#›</a:t>
            </a:fld>
            <a:endParaRPr lang="en-AU"/>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AU"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CCAF574D-AA21-408D-A3E9-A65B57952238}" type="datetimeFigureOut">
              <a:rPr lang="en-AU" smtClean="0"/>
              <a:t>7/04/16</a:t>
            </a:fld>
            <a:endParaRPr lang="en-AU"/>
          </a:p>
        </p:txBody>
      </p:sp>
      <p:sp>
        <p:nvSpPr>
          <p:cNvPr id="5" name="Footer Placeholder 4"/>
          <p:cNvSpPr>
            <a:spLocks noGrp="1"/>
          </p:cNvSpPr>
          <p:nvPr>
            <p:ph type="ftr" sz="quarter" idx="11"/>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CAF574D-AA21-408D-A3E9-A65B57952238}" type="datetimeFigureOut">
              <a:rPr lang="en-AU" smtClean="0"/>
              <a:t>7/04/16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CAF574D-AA21-408D-A3E9-A65B57952238}" type="datetimeFigureOut">
              <a:rPr lang="en-AU" smtClean="0"/>
              <a:t>7/04/16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AU"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CCAF574D-AA21-408D-A3E9-A65B57952238}" type="datetimeFigureOut">
              <a:rPr lang="en-AU" smtClean="0"/>
              <a:t>7/04/16</a:t>
            </a:fld>
            <a:endParaRPr lang="en-AU"/>
          </a:p>
        </p:txBody>
      </p:sp>
      <p:sp>
        <p:nvSpPr>
          <p:cNvPr id="6" name="Footer Placeholder 5"/>
          <p:cNvSpPr>
            <a:spLocks noGrp="1"/>
          </p:cNvSpPr>
          <p:nvPr>
            <p:ph type="ftr" sz="quarter" idx="11"/>
          </p:nvPr>
        </p:nvSpPr>
        <p:spPr>
          <a:xfrm>
            <a:off x="5867399" y="6288741"/>
            <a:ext cx="2675965" cy="365125"/>
          </a:xfrm>
        </p:spPr>
        <p:txBody>
          <a:bodyPr/>
          <a:lstStyle/>
          <a:p>
            <a:endParaRPr lang="en-AU"/>
          </a:p>
        </p:txBody>
      </p:sp>
      <p:sp>
        <p:nvSpPr>
          <p:cNvPr id="7" name="Slide Number Placeholder 6"/>
          <p:cNvSpPr>
            <a:spLocks noGrp="1"/>
          </p:cNvSpPr>
          <p:nvPr>
            <p:ph type="sldNum" sz="quarter" idx="12"/>
          </p:nvPr>
        </p:nvSpPr>
        <p:spPr/>
        <p:txBody>
          <a:bodyPr/>
          <a:lstStyle/>
          <a:p>
            <a:fld id="{9BAF9CCC-3413-4600-83AB-260E8CE79CC8}" type="slidenum">
              <a:rPr lang="en-AU" smtClean="0"/>
              <a:t>‹#›</a:t>
            </a:fld>
            <a:endParaRPr lang="en-AU"/>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CAF574D-AA21-408D-A3E9-A65B57952238}" type="datetimeFigureOut">
              <a:rPr lang="en-AU" smtClean="0"/>
              <a:t>7/04/16</a:t>
            </a:fld>
            <a:endParaRPr lang="en-AU"/>
          </a:p>
        </p:txBody>
      </p:sp>
      <p:sp>
        <p:nvSpPr>
          <p:cNvPr id="6" name="Footer Placeholder 5"/>
          <p:cNvSpPr>
            <a:spLocks noGrp="1"/>
          </p:cNvSpPr>
          <p:nvPr>
            <p:ph type="ftr" sz="quarter" idx="11"/>
          </p:nvPr>
        </p:nvSpPr>
        <p:spPr>
          <a:xfrm>
            <a:off x="3325813" y="6288741"/>
            <a:ext cx="5217551" cy="365125"/>
          </a:xfrm>
        </p:spPr>
        <p:txBody>
          <a:bodyPr/>
          <a:lstStyle/>
          <a:p>
            <a:endParaRPr lang="en-AU"/>
          </a:p>
        </p:txBody>
      </p:sp>
      <p:sp>
        <p:nvSpPr>
          <p:cNvPr id="7" name="Slide Number Placeholder 6"/>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CAF574D-AA21-408D-A3E9-A65B57952238}" type="datetimeFigureOut">
              <a:rPr lang="en-AU" smtClean="0"/>
              <a:t>7/04/16</a:t>
            </a:fld>
            <a:endParaRPr lang="en-AU"/>
          </a:p>
        </p:txBody>
      </p:sp>
      <p:sp>
        <p:nvSpPr>
          <p:cNvPr id="6" name="Footer Placeholder 5"/>
          <p:cNvSpPr>
            <a:spLocks noGrp="1"/>
          </p:cNvSpPr>
          <p:nvPr>
            <p:ph type="ftr" sz="quarter" idx="11"/>
          </p:nvPr>
        </p:nvSpPr>
        <p:spPr>
          <a:xfrm>
            <a:off x="3325813" y="6288741"/>
            <a:ext cx="5217551" cy="365125"/>
          </a:xfrm>
        </p:spPr>
        <p:txBody>
          <a:bodyPr/>
          <a:lstStyle/>
          <a:p>
            <a:endParaRPr lang="en-AU"/>
          </a:p>
        </p:txBody>
      </p:sp>
      <p:sp>
        <p:nvSpPr>
          <p:cNvPr id="7" name="Slide Number Placeholder 6"/>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CCAF574D-AA21-408D-A3E9-A65B57952238}" type="datetimeFigureOut">
              <a:rPr lang="en-AU" smtClean="0"/>
              <a:t>7/04/16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CCAF574D-AA21-408D-A3E9-A65B57952238}" type="datetimeFigureOut">
              <a:rPr lang="en-AU" smtClean="0"/>
              <a:t>7/04/16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CCAF574D-AA21-408D-A3E9-A65B57952238}" type="datetimeFigureOut">
              <a:rPr lang="en-AU" smtClean="0"/>
              <a:t>7/04/16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CAF574D-AA21-408D-A3E9-A65B57952238}" type="datetimeFigureOut">
              <a:rPr lang="en-AU" smtClean="0"/>
              <a:t>7/04/16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CCAF574D-AA21-408D-A3E9-A65B57952238}" type="datetimeFigureOut">
              <a:rPr lang="en-AU" smtClean="0"/>
              <a:t>7/04/16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CCAF574D-AA21-408D-A3E9-A65B57952238}" type="datetimeFigureOut">
              <a:rPr lang="en-AU" smtClean="0"/>
              <a:t>7/04/16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BAF9CCC-3413-4600-83AB-260E8CE79CC8}" type="slidenum">
              <a:rPr lang="en-AU" smtClean="0"/>
              <a:t>‹#›</a:t>
            </a:fld>
            <a:endParaRPr lang="en-AU"/>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CCAF574D-AA21-408D-A3E9-A65B57952238}" type="datetimeFigureOut">
              <a:rPr lang="en-AU" smtClean="0"/>
              <a:t>7/04/16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AF9CCC-3413-4600-83AB-260E8CE79CC8}" type="slidenum">
              <a:rPr lang="en-AU" smtClean="0"/>
              <a:t>‹#›</a:t>
            </a:fld>
            <a:endParaRPr lang="en-AU"/>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CCAF574D-AA21-408D-A3E9-A65B57952238}" type="datetimeFigureOut">
              <a:rPr lang="en-AU" smtClean="0"/>
              <a:t>7/04/16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AF9CCC-3413-4600-83AB-260E8CE79CC8}" type="slidenum">
              <a:rPr lang="en-AU" smtClean="0"/>
              <a:t>‹#›</a:t>
            </a:fld>
            <a:endParaRPr lang="en-AU"/>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CCAF574D-AA21-408D-A3E9-A65B57952238}" type="datetimeFigureOut">
              <a:rPr lang="en-AU" smtClean="0"/>
              <a:t>7/04/16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AF9CCC-3413-4600-83AB-260E8CE79CC8}" type="slidenum">
              <a:rPr lang="en-AU" smtClean="0"/>
              <a:t>‹#›</a:t>
            </a:fld>
            <a:endParaRPr lang="en-AU"/>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CCAF574D-AA21-408D-A3E9-A65B57952238}" type="datetimeFigureOut">
              <a:rPr lang="en-AU" smtClean="0"/>
              <a:t>7/04/16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BAF9CCC-3413-4600-83AB-260E8CE79CC8}"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CAF574D-AA21-408D-A3E9-A65B57952238}" type="datetimeFigureOut">
              <a:rPr lang="en-AU" smtClean="0"/>
              <a:t>7/04/16</a:t>
            </a:fld>
            <a:endParaRPr lang="en-AU"/>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BAF9CCC-3413-4600-83AB-260E8CE79CC8}"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2MNaq8N0lvETactic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youtu.be/SgJuwsvtRN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youtu.be/XjJQBjWYDTs" TargetMode="External"/><Relationship Id="rId3" Type="http://schemas.openxmlformats.org/officeDocument/2006/relationships/hyperlink" Target="https://youtu.be/RUwLdGz7Xt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2U4dIq7It9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RUwLdGz7Xt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vnE9Ob9iwdI" TargetMode="External"/><Relationship Id="rId4" Type="http://schemas.openxmlformats.org/officeDocument/2006/relationships/hyperlink" Target="https://youtu.be/ml6MGVy4oO4" TargetMode="External"/><Relationship Id="rId5" Type="http://schemas.openxmlformats.org/officeDocument/2006/relationships/hyperlink" Target="https://youtu.be/IBbdEmSZFEM" TargetMode="External"/><Relationship Id="rId6" Type="http://schemas.openxmlformats.org/officeDocument/2006/relationships/hyperlink" Target="https://youtu.be/kTJ5b0RkKX8" TargetMode="External"/><Relationship Id="rId7" Type="http://schemas.openxmlformats.org/officeDocument/2006/relationships/hyperlink" Target="https://youtu.be/bsXqH8Vt2ZY" TargetMode="External"/><Relationship Id="rId8" Type="http://schemas.openxmlformats.org/officeDocument/2006/relationships/hyperlink" Target="https://youtu.be/05fMad4NbIo" TargetMode="External"/><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Tzm6TEManmQ"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lashcardhero.com/c/99Vb4QW46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hyperlink" Target="https://youtu.be/oXJ1FZKwI7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imemotiontraining.com.a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Plan and Conduct Sport and Recreation Sessions </a:t>
            </a:r>
            <a:endParaRPr lang="en-AU" dirty="0"/>
          </a:p>
        </p:txBody>
      </p:sp>
      <p:sp>
        <p:nvSpPr>
          <p:cNvPr id="3" name="Subtitle 2"/>
          <p:cNvSpPr>
            <a:spLocks noGrp="1"/>
          </p:cNvSpPr>
          <p:nvPr>
            <p:ph type="subTitle" idx="1"/>
          </p:nvPr>
        </p:nvSpPr>
        <p:spPr/>
        <p:txBody>
          <a:bodyPr/>
          <a:lstStyle/>
          <a:p>
            <a:r>
              <a:rPr lang="en-AU" dirty="0" smtClean="0"/>
              <a:t>SISXCAI303A </a:t>
            </a:r>
            <a:endParaRPr lang="en-AU" dirty="0"/>
          </a:p>
        </p:txBody>
      </p:sp>
    </p:spTree>
    <p:extLst>
      <p:ext uri="{BB962C8B-B14F-4D97-AF65-F5344CB8AC3E}">
        <p14:creationId xmlns:p14="http://schemas.microsoft.com/office/powerpoint/2010/main" val="16619470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583487" cy="648072"/>
          </a:xfrm>
        </p:spPr>
        <p:txBody>
          <a:bodyPr/>
          <a:lstStyle/>
          <a:p>
            <a:pPr algn="ctr"/>
            <a:r>
              <a:rPr lang="en-AU" b="1" dirty="0"/>
              <a:t>PARTICIPANT NEEDS &amp; AIMS </a:t>
            </a:r>
          </a:p>
        </p:txBody>
      </p:sp>
      <p:sp>
        <p:nvSpPr>
          <p:cNvPr id="3" name="Content Placeholder 2"/>
          <p:cNvSpPr>
            <a:spLocks noGrp="1"/>
          </p:cNvSpPr>
          <p:nvPr>
            <p:ph idx="1"/>
          </p:nvPr>
        </p:nvSpPr>
        <p:spPr>
          <a:xfrm>
            <a:off x="755576" y="836712"/>
            <a:ext cx="7583487" cy="5544616"/>
          </a:xfrm>
        </p:spPr>
        <p:txBody>
          <a:bodyPr>
            <a:normAutofit/>
          </a:bodyPr>
          <a:lstStyle/>
          <a:p>
            <a:pPr marL="0" indent="0">
              <a:buNone/>
            </a:pPr>
            <a:r>
              <a:rPr lang="en-AU" sz="2800" b="1" u="sng" dirty="0" smtClean="0">
                <a:solidFill>
                  <a:srgbClr val="FF0000"/>
                </a:solidFill>
              </a:rPr>
              <a:t>Participants needs and aims may include:</a:t>
            </a:r>
          </a:p>
          <a:p>
            <a:pPr marL="0" indent="0">
              <a:buNone/>
            </a:pPr>
            <a:endParaRPr lang="en-AU" sz="2400" b="1" u="sng" dirty="0">
              <a:solidFill>
                <a:srgbClr val="FF0000"/>
              </a:solidFill>
            </a:endParaRPr>
          </a:p>
          <a:p>
            <a:pPr marL="0" indent="0">
              <a:buNone/>
            </a:pPr>
            <a:endParaRPr lang="en-AU" sz="2400" b="1" u="sng" dirty="0" smtClean="0">
              <a:solidFill>
                <a:srgbClr val="FF0000"/>
              </a:solidFill>
            </a:endParaRPr>
          </a:p>
          <a:p>
            <a:pPr marL="0" indent="0">
              <a:buNone/>
            </a:pPr>
            <a:endParaRPr lang="en-AU" sz="2400" b="1" u="sng" dirty="0">
              <a:solidFill>
                <a:srgbClr val="FF0000"/>
              </a:solidFill>
            </a:endParaRPr>
          </a:p>
          <a:p>
            <a:pPr marL="0" indent="0">
              <a:buNone/>
            </a:pPr>
            <a:endParaRPr lang="en-AU" sz="2400" b="1" u="sng" dirty="0" smtClean="0">
              <a:solidFill>
                <a:srgbClr val="FF0000"/>
              </a:solidFill>
            </a:endParaRPr>
          </a:p>
          <a:p>
            <a:pPr marL="0" indent="0">
              <a:buNone/>
            </a:pPr>
            <a:endParaRPr lang="en-AU" sz="2400" b="1" u="sng" dirty="0" smtClean="0">
              <a:solidFill>
                <a:srgbClr val="FF0000"/>
              </a:solidFill>
            </a:endParaRPr>
          </a:p>
          <a:p>
            <a:pPr marL="0" indent="0" algn="ctr">
              <a:buNone/>
            </a:pPr>
            <a:r>
              <a:rPr lang="en-AU" sz="2400" b="1" u="sng" dirty="0" smtClean="0">
                <a:solidFill>
                  <a:srgbClr val="FFFF00"/>
                </a:solidFill>
              </a:rPr>
              <a:t>Fill out Participants Needs and Aims table using pg. 98-99 of IVET</a:t>
            </a:r>
          </a:p>
          <a:p>
            <a:pPr marL="0" indent="0" algn="ctr">
              <a:buNone/>
            </a:pPr>
            <a:r>
              <a:rPr lang="en-AU" sz="2400" b="1" u="sng" dirty="0" smtClean="0">
                <a:solidFill>
                  <a:srgbClr val="FFFF00"/>
                </a:solidFill>
              </a:rPr>
              <a:t>Complete Activity 3.1 pg. 100 </a:t>
            </a:r>
          </a:p>
          <a:p>
            <a:pPr>
              <a:buFont typeface="Wingdings" pitchFamily="2" charset="2"/>
              <a:buChar char="ü"/>
            </a:pPr>
            <a:endParaRPr lang="en-AU" dirty="0"/>
          </a:p>
        </p:txBody>
      </p:sp>
      <p:sp>
        <p:nvSpPr>
          <p:cNvPr id="4" name="TextBox 3"/>
          <p:cNvSpPr txBox="1"/>
          <p:nvPr/>
        </p:nvSpPr>
        <p:spPr>
          <a:xfrm>
            <a:off x="755576" y="1412776"/>
            <a:ext cx="7632848" cy="2954655"/>
          </a:xfrm>
          <a:prstGeom prst="rect">
            <a:avLst/>
          </a:prstGeom>
          <a:noFill/>
        </p:spPr>
        <p:txBody>
          <a:bodyPr wrap="square" rtlCol="0">
            <a:spAutoFit/>
          </a:bodyPr>
          <a:lstStyle/>
          <a:p>
            <a:pPr marL="457200" indent="-457200">
              <a:buFont typeface="Arial"/>
              <a:buChar char="•"/>
            </a:pPr>
            <a:r>
              <a:rPr lang="en-AU" sz="2800" dirty="0">
                <a:solidFill>
                  <a:schemeClr val="bg1"/>
                </a:solidFill>
              </a:rPr>
              <a:t>Competitive or performance targets</a:t>
            </a:r>
          </a:p>
          <a:p>
            <a:pPr marL="457200" indent="-457200">
              <a:buFont typeface="Arial"/>
              <a:buChar char="•"/>
            </a:pPr>
            <a:r>
              <a:rPr lang="en-AU" sz="2800" dirty="0">
                <a:solidFill>
                  <a:schemeClr val="bg1"/>
                </a:solidFill>
              </a:rPr>
              <a:t>Self improvement</a:t>
            </a:r>
          </a:p>
          <a:p>
            <a:pPr marL="457200" indent="-457200">
              <a:buFont typeface="Arial"/>
              <a:buChar char="•"/>
            </a:pPr>
            <a:r>
              <a:rPr lang="en-AU" sz="2800" dirty="0">
                <a:solidFill>
                  <a:schemeClr val="bg1"/>
                </a:solidFill>
              </a:rPr>
              <a:t>Fitness targets</a:t>
            </a:r>
          </a:p>
          <a:p>
            <a:pPr marL="457200" indent="-457200">
              <a:buFont typeface="Arial"/>
              <a:buChar char="•"/>
            </a:pPr>
            <a:r>
              <a:rPr lang="en-AU" sz="2800" dirty="0">
                <a:solidFill>
                  <a:schemeClr val="bg1"/>
                </a:solidFill>
              </a:rPr>
              <a:t>Lifestyle adjustments </a:t>
            </a:r>
          </a:p>
          <a:p>
            <a:pPr marL="457200" indent="-457200">
              <a:buFont typeface="Arial"/>
              <a:buChar char="•"/>
            </a:pPr>
            <a:r>
              <a:rPr lang="en-AU" sz="2800" dirty="0" smtClean="0">
                <a:solidFill>
                  <a:schemeClr val="bg1"/>
                </a:solidFill>
              </a:rPr>
              <a:t>Technical    </a:t>
            </a:r>
            <a:r>
              <a:rPr lang="en-AU" sz="2000" dirty="0" smtClean="0">
                <a:solidFill>
                  <a:schemeClr val="bg1"/>
                </a:solidFill>
                <a:hlinkClick r:id="rId2"/>
              </a:rPr>
              <a:t>https</a:t>
            </a:r>
            <a:r>
              <a:rPr lang="en-AU" sz="2000" dirty="0">
                <a:solidFill>
                  <a:schemeClr val="bg1"/>
                </a:solidFill>
                <a:hlinkClick r:id="rId2"/>
              </a:rPr>
              <a:t>://youtu.be/</a:t>
            </a:r>
            <a:r>
              <a:rPr lang="en-AU" sz="2000" dirty="0" smtClean="0">
                <a:solidFill>
                  <a:schemeClr val="bg1"/>
                </a:solidFill>
                <a:hlinkClick r:id="rId2"/>
              </a:rPr>
              <a:t>2MNaq8N0lvETactical</a:t>
            </a:r>
            <a:endParaRPr lang="en-AU" sz="2000" dirty="0">
              <a:solidFill>
                <a:schemeClr val="bg1"/>
              </a:solidFill>
            </a:endParaRPr>
          </a:p>
          <a:p>
            <a:pPr marL="457200" indent="-457200">
              <a:buFont typeface="Arial"/>
              <a:buChar char="•"/>
            </a:pPr>
            <a:r>
              <a:rPr lang="en-AU" sz="2800" dirty="0">
                <a:solidFill>
                  <a:schemeClr val="bg1"/>
                </a:solidFill>
              </a:rPr>
              <a:t>Social </a:t>
            </a:r>
            <a:endParaRPr lang="en-AU" sz="2800" b="1" u="sng" dirty="0">
              <a:solidFill>
                <a:schemeClr val="bg1"/>
              </a:solidFill>
            </a:endParaRPr>
          </a:p>
          <a:p>
            <a:endParaRPr lang="en-US" dirty="0"/>
          </a:p>
        </p:txBody>
      </p:sp>
    </p:spTree>
    <p:extLst>
      <p:ext uri="{BB962C8B-B14F-4D97-AF65-F5344CB8AC3E}">
        <p14:creationId xmlns:p14="http://schemas.microsoft.com/office/powerpoint/2010/main" val="3757380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71736"/>
          </a:xfrm>
        </p:spPr>
        <p:txBody>
          <a:bodyPr/>
          <a:lstStyle/>
          <a:p>
            <a:pPr algn="ctr"/>
            <a:r>
              <a:rPr lang="en-AU" b="1" dirty="0" smtClean="0"/>
              <a:t>NEEDS AND AIMS</a:t>
            </a:r>
            <a:endParaRPr lang="en-AU" b="1" dirty="0"/>
          </a:p>
        </p:txBody>
      </p:sp>
      <p:sp>
        <p:nvSpPr>
          <p:cNvPr id="3" name="TextBox 2"/>
          <p:cNvSpPr txBox="1"/>
          <p:nvPr/>
        </p:nvSpPr>
        <p:spPr>
          <a:xfrm>
            <a:off x="539552" y="1052736"/>
            <a:ext cx="3600400" cy="3139321"/>
          </a:xfrm>
          <a:prstGeom prst="rect">
            <a:avLst/>
          </a:prstGeom>
          <a:solidFill>
            <a:srgbClr val="FFFF00"/>
          </a:solidFill>
        </p:spPr>
        <p:txBody>
          <a:bodyPr wrap="square" rtlCol="0">
            <a:spAutoFit/>
          </a:bodyPr>
          <a:lstStyle/>
          <a:p>
            <a:pPr algn="ctr"/>
            <a:r>
              <a:rPr lang="en-AU" b="1" dirty="0" smtClean="0"/>
              <a:t>COMPETITION OR PERFOMANCE TARGETS</a:t>
            </a:r>
          </a:p>
          <a:p>
            <a:pPr marL="285750" indent="-285750">
              <a:buFontTx/>
              <a:buChar char="-"/>
            </a:pPr>
            <a:r>
              <a:rPr lang="en-AU" dirty="0" smtClean="0"/>
              <a:t>Aim of the session is to achieve performance targets and win games or matches. </a:t>
            </a:r>
          </a:p>
          <a:p>
            <a:pPr marL="285750" indent="-285750">
              <a:buFontTx/>
              <a:buChar char="-"/>
            </a:pPr>
            <a:r>
              <a:rPr lang="en-AU" dirty="0" smtClean="0"/>
              <a:t>Performance target: for a footy club might be to achieve forty tackles per game</a:t>
            </a:r>
          </a:p>
          <a:p>
            <a:pPr marL="285750" indent="-285750">
              <a:buFontTx/>
              <a:buChar char="-"/>
            </a:pPr>
            <a:r>
              <a:rPr lang="en-AU" dirty="0" smtClean="0"/>
              <a:t>Competition target: achieve a number of wins for the season </a:t>
            </a:r>
            <a:endParaRPr lang="en-AU" dirty="0"/>
          </a:p>
        </p:txBody>
      </p:sp>
      <p:sp>
        <p:nvSpPr>
          <p:cNvPr id="4" name="TextBox 3"/>
          <p:cNvSpPr txBox="1"/>
          <p:nvPr/>
        </p:nvSpPr>
        <p:spPr>
          <a:xfrm>
            <a:off x="4788024" y="1052736"/>
            <a:ext cx="3888432" cy="1754326"/>
          </a:xfrm>
          <a:prstGeom prst="rect">
            <a:avLst/>
          </a:prstGeom>
          <a:solidFill>
            <a:srgbClr val="92D050"/>
          </a:solidFill>
        </p:spPr>
        <p:txBody>
          <a:bodyPr wrap="square" rtlCol="0">
            <a:spAutoFit/>
          </a:bodyPr>
          <a:lstStyle/>
          <a:p>
            <a:pPr algn="ctr"/>
            <a:r>
              <a:rPr lang="en-AU" b="1" dirty="0" smtClean="0"/>
              <a:t>SELF IMPROVEMENT </a:t>
            </a:r>
          </a:p>
          <a:p>
            <a:r>
              <a:rPr lang="en-AU" dirty="0" smtClean="0"/>
              <a:t>- Aims may be related to a persons dimensions of health as well as their perception of themselves including weight loss, muscle toning &amp; improvements in skin health  </a:t>
            </a:r>
            <a:endParaRPr lang="en-AU" dirty="0"/>
          </a:p>
        </p:txBody>
      </p:sp>
      <p:sp>
        <p:nvSpPr>
          <p:cNvPr id="5" name="TextBox 4"/>
          <p:cNvSpPr txBox="1"/>
          <p:nvPr/>
        </p:nvSpPr>
        <p:spPr>
          <a:xfrm>
            <a:off x="611560" y="4509120"/>
            <a:ext cx="3888432" cy="1477328"/>
          </a:xfrm>
          <a:prstGeom prst="rect">
            <a:avLst/>
          </a:prstGeom>
          <a:solidFill>
            <a:srgbClr val="00B0F0"/>
          </a:solidFill>
        </p:spPr>
        <p:txBody>
          <a:bodyPr wrap="square" rtlCol="0">
            <a:spAutoFit/>
          </a:bodyPr>
          <a:lstStyle/>
          <a:p>
            <a:pPr algn="ctr"/>
            <a:r>
              <a:rPr lang="en-AU" b="1" dirty="0" smtClean="0"/>
              <a:t>FITNESS TARGETS </a:t>
            </a:r>
          </a:p>
          <a:p>
            <a:pPr marL="285750" indent="-285750">
              <a:buFontTx/>
              <a:buChar char="-"/>
            </a:pPr>
            <a:r>
              <a:rPr lang="en-AU" dirty="0" smtClean="0"/>
              <a:t>Aim is to improve fitness levels and achieve fitness targets </a:t>
            </a:r>
          </a:p>
          <a:p>
            <a:pPr marL="285750" indent="-285750">
              <a:buFontTx/>
              <a:buChar char="-"/>
            </a:pPr>
            <a:r>
              <a:rPr lang="en-AU" dirty="0" smtClean="0"/>
              <a:t>Fitness targets may relate to endurance, speed and agility </a:t>
            </a:r>
            <a:endParaRPr lang="en-AU" dirty="0"/>
          </a:p>
        </p:txBody>
      </p:sp>
      <p:sp>
        <p:nvSpPr>
          <p:cNvPr id="7" name="TextBox 6"/>
          <p:cNvSpPr txBox="1"/>
          <p:nvPr/>
        </p:nvSpPr>
        <p:spPr>
          <a:xfrm>
            <a:off x="5652120" y="3501008"/>
            <a:ext cx="3024336" cy="2585323"/>
          </a:xfrm>
          <a:prstGeom prst="rect">
            <a:avLst/>
          </a:prstGeom>
          <a:solidFill>
            <a:srgbClr val="FF0000"/>
          </a:solidFill>
        </p:spPr>
        <p:txBody>
          <a:bodyPr wrap="square" rtlCol="0">
            <a:spAutoFit/>
          </a:bodyPr>
          <a:lstStyle/>
          <a:p>
            <a:pPr algn="ctr"/>
            <a:r>
              <a:rPr lang="en-AU" b="1" dirty="0" smtClean="0"/>
              <a:t>LIFESTYLE ADJUSTMENT</a:t>
            </a:r>
          </a:p>
          <a:p>
            <a:pPr marL="285750" indent="-285750">
              <a:buFontTx/>
              <a:buChar char="-"/>
            </a:pPr>
            <a:r>
              <a:rPr lang="en-AU" dirty="0" smtClean="0"/>
              <a:t>Aim of achieving health benefits through being active regularly </a:t>
            </a:r>
          </a:p>
          <a:p>
            <a:pPr marL="285750" indent="-285750">
              <a:buFontTx/>
              <a:buChar char="-"/>
            </a:pPr>
            <a:r>
              <a:rPr lang="en-AU" dirty="0" smtClean="0"/>
              <a:t>People might make lifestyle adjustments after putting on weight </a:t>
            </a:r>
            <a:r>
              <a:rPr lang="en-AU" dirty="0" err="1" smtClean="0"/>
              <a:t>e.g</a:t>
            </a:r>
            <a:r>
              <a:rPr lang="en-AU" dirty="0" smtClean="0"/>
              <a:t> having a balance diet </a:t>
            </a:r>
            <a:endParaRPr lang="en-AU" b="1" dirty="0"/>
          </a:p>
        </p:txBody>
      </p:sp>
    </p:spTree>
    <p:extLst>
      <p:ext uri="{BB962C8B-B14F-4D97-AF65-F5344CB8AC3E}">
        <p14:creationId xmlns:p14="http://schemas.microsoft.com/office/powerpoint/2010/main" val="1906047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743744"/>
          </a:xfrm>
        </p:spPr>
        <p:txBody>
          <a:bodyPr/>
          <a:lstStyle/>
          <a:p>
            <a:pPr algn="ctr"/>
            <a:r>
              <a:rPr lang="en-AU" b="1" dirty="0" smtClean="0"/>
              <a:t>NEEDS AND AIMS </a:t>
            </a:r>
            <a:endParaRPr lang="en-AU" b="1" dirty="0"/>
          </a:p>
        </p:txBody>
      </p:sp>
      <p:sp>
        <p:nvSpPr>
          <p:cNvPr id="3" name="TextBox 2"/>
          <p:cNvSpPr txBox="1"/>
          <p:nvPr/>
        </p:nvSpPr>
        <p:spPr>
          <a:xfrm>
            <a:off x="467544" y="1484784"/>
            <a:ext cx="3096344" cy="2585323"/>
          </a:xfrm>
          <a:prstGeom prst="rect">
            <a:avLst/>
          </a:prstGeom>
          <a:solidFill>
            <a:schemeClr val="accent3">
              <a:lumMod val="60000"/>
              <a:lumOff val="40000"/>
            </a:schemeClr>
          </a:solidFill>
        </p:spPr>
        <p:txBody>
          <a:bodyPr wrap="square" rtlCol="0">
            <a:spAutoFit/>
          </a:bodyPr>
          <a:lstStyle/>
          <a:p>
            <a:pPr algn="ctr"/>
            <a:r>
              <a:rPr lang="en-AU" b="1" dirty="0" smtClean="0"/>
              <a:t>TECHNICAL</a:t>
            </a:r>
          </a:p>
          <a:p>
            <a:pPr marL="285750" indent="-285750">
              <a:buFontTx/>
              <a:buChar char="-"/>
            </a:pPr>
            <a:r>
              <a:rPr lang="en-AU" dirty="0" smtClean="0"/>
              <a:t>Technical: need to learn and refine skills to be able to play a specific game </a:t>
            </a:r>
          </a:p>
          <a:p>
            <a:pPr marL="285750" indent="-285750">
              <a:buFontTx/>
              <a:buChar char="-"/>
            </a:pPr>
            <a:r>
              <a:rPr lang="en-AU" dirty="0" smtClean="0"/>
              <a:t>A surfer might need to learn the technical steps</a:t>
            </a:r>
          </a:p>
          <a:p>
            <a:pPr marL="285750" indent="-285750">
              <a:buFontTx/>
              <a:buChar char="-"/>
            </a:pPr>
            <a:r>
              <a:rPr lang="en-AU" dirty="0" smtClean="0"/>
              <a:t> involved in standing on a surfboard </a:t>
            </a:r>
            <a:endParaRPr lang="en-AU" dirty="0"/>
          </a:p>
        </p:txBody>
      </p:sp>
      <p:sp>
        <p:nvSpPr>
          <p:cNvPr id="4" name="TextBox 3"/>
          <p:cNvSpPr txBox="1"/>
          <p:nvPr/>
        </p:nvSpPr>
        <p:spPr>
          <a:xfrm>
            <a:off x="1727684" y="4653136"/>
            <a:ext cx="5580620" cy="1754327"/>
          </a:xfrm>
          <a:prstGeom prst="rect">
            <a:avLst/>
          </a:prstGeom>
          <a:solidFill>
            <a:srgbClr val="00B0F0"/>
          </a:solidFill>
        </p:spPr>
        <p:txBody>
          <a:bodyPr wrap="square" rtlCol="0">
            <a:spAutoFit/>
          </a:bodyPr>
          <a:lstStyle/>
          <a:p>
            <a:pPr algn="ctr"/>
            <a:r>
              <a:rPr lang="en-AU" b="1" dirty="0" smtClean="0"/>
              <a:t>TACTICAL</a:t>
            </a:r>
          </a:p>
          <a:p>
            <a:r>
              <a:rPr lang="en-AU" dirty="0" smtClean="0"/>
              <a:t>-Tactical skills: most likely to occur in an experienced participant who has been participating for a long time.</a:t>
            </a:r>
          </a:p>
          <a:p>
            <a:r>
              <a:rPr lang="en-AU" dirty="0" smtClean="0"/>
              <a:t>- </a:t>
            </a:r>
            <a:r>
              <a:rPr lang="en-AU" dirty="0" err="1" smtClean="0"/>
              <a:t>e.g</a:t>
            </a:r>
            <a:r>
              <a:rPr lang="en-AU" dirty="0" smtClean="0"/>
              <a:t> learning how to set up a zone in football to   better control the game </a:t>
            </a:r>
            <a:endParaRPr lang="en-AU" dirty="0"/>
          </a:p>
        </p:txBody>
      </p:sp>
      <p:sp>
        <p:nvSpPr>
          <p:cNvPr id="5" name="TextBox 4"/>
          <p:cNvSpPr txBox="1"/>
          <p:nvPr/>
        </p:nvSpPr>
        <p:spPr>
          <a:xfrm>
            <a:off x="4427984" y="1484784"/>
            <a:ext cx="4104456" cy="2031325"/>
          </a:xfrm>
          <a:prstGeom prst="rect">
            <a:avLst/>
          </a:prstGeom>
          <a:solidFill>
            <a:srgbClr val="FFFF00"/>
          </a:solidFill>
        </p:spPr>
        <p:txBody>
          <a:bodyPr wrap="square" rtlCol="0">
            <a:spAutoFit/>
          </a:bodyPr>
          <a:lstStyle/>
          <a:p>
            <a:pPr algn="ctr"/>
            <a:r>
              <a:rPr lang="en-AU" b="1" dirty="0" smtClean="0"/>
              <a:t>SOCIAL </a:t>
            </a:r>
          </a:p>
          <a:p>
            <a:r>
              <a:rPr lang="en-AU" dirty="0" smtClean="0"/>
              <a:t>-aim is to socialise and meet new people </a:t>
            </a:r>
          </a:p>
          <a:p>
            <a:r>
              <a:rPr lang="en-AU" dirty="0" smtClean="0"/>
              <a:t>-group based session </a:t>
            </a:r>
          </a:p>
          <a:p>
            <a:r>
              <a:rPr lang="en-AU" dirty="0" smtClean="0"/>
              <a:t>-can also occur in informal sports or activities where winning is not the </a:t>
            </a:r>
          </a:p>
          <a:p>
            <a:r>
              <a:rPr lang="en-AU" dirty="0" smtClean="0"/>
              <a:t>primary aim for participating </a:t>
            </a:r>
            <a:endParaRPr lang="en-AU" dirty="0"/>
          </a:p>
        </p:txBody>
      </p:sp>
    </p:spTree>
    <p:extLst>
      <p:ext uri="{BB962C8B-B14F-4D97-AF65-F5344CB8AC3E}">
        <p14:creationId xmlns:p14="http://schemas.microsoft.com/office/powerpoint/2010/main" val="843262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RELEVANT LEGISLATION</a:t>
            </a:r>
            <a:endParaRPr lang="en-AU" b="1" dirty="0"/>
          </a:p>
        </p:txBody>
      </p:sp>
      <p:sp>
        <p:nvSpPr>
          <p:cNvPr id="3" name="Content Placeholder 2"/>
          <p:cNvSpPr>
            <a:spLocks noGrp="1"/>
          </p:cNvSpPr>
          <p:nvPr>
            <p:ph idx="1"/>
          </p:nvPr>
        </p:nvSpPr>
        <p:spPr/>
        <p:txBody>
          <a:bodyPr/>
          <a:lstStyle/>
          <a:p>
            <a:pPr marL="0" indent="0">
              <a:buNone/>
            </a:pPr>
            <a:r>
              <a:rPr lang="en-AU" dirty="0" smtClean="0"/>
              <a:t>It is important to understand the laws that you need to be aware of as an instructor in the Sport &amp; Recreation industry:</a:t>
            </a:r>
          </a:p>
          <a:p>
            <a:pPr>
              <a:buFontTx/>
              <a:buChar char="-"/>
            </a:pPr>
            <a:r>
              <a:rPr lang="en-AU" sz="2800" b="1" dirty="0" smtClean="0">
                <a:solidFill>
                  <a:srgbClr val="FF0000"/>
                </a:solidFill>
              </a:rPr>
              <a:t>Equal Opportunity</a:t>
            </a:r>
          </a:p>
          <a:p>
            <a:pPr>
              <a:buFontTx/>
              <a:buChar char="-"/>
            </a:pPr>
            <a:r>
              <a:rPr lang="en-AU" sz="2800" b="1" dirty="0">
                <a:solidFill>
                  <a:srgbClr val="FF0000"/>
                </a:solidFill>
              </a:rPr>
              <a:t>W</a:t>
            </a:r>
            <a:r>
              <a:rPr lang="en-AU" sz="2800" b="1" dirty="0" smtClean="0">
                <a:solidFill>
                  <a:srgbClr val="FF0000"/>
                </a:solidFill>
              </a:rPr>
              <a:t>H&amp;S</a:t>
            </a:r>
          </a:p>
          <a:p>
            <a:pPr>
              <a:buFontTx/>
              <a:buChar char="-"/>
            </a:pPr>
            <a:r>
              <a:rPr lang="en-AU" sz="2800" b="1" dirty="0" smtClean="0">
                <a:solidFill>
                  <a:srgbClr val="FF0000"/>
                </a:solidFill>
              </a:rPr>
              <a:t>Privacy</a:t>
            </a:r>
          </a:p>
          <a:p>
            <a:pPr>
              <a:buFontTx/>
              <a:buChar char="-"/>
            </a:pPr>
            <a:r>
              <a:rPr lang="en-AU" sz="2800" b="1" dirty="0" smtClean="0">
                <a:solidFill>
                  <a:srgbClr val="FF0000"/>
                </a:solidFill>
              </a:rPr>
              <a:t>Working with children  </a:t>
            </a:r>
          </a:p>
          <a:p>
            <a:pPr>
              <a:buFontTx/>
              <a:buChar char="-"/>
            </a:pPr>
            <a:endParaRPr lang="en-AU" dirty="0"/>
          </a:p>
        </p:txBody>
      </p:sp>
    </p:spTree>
    <p:extLst>
      <p:ext uri="{BB962C8B-B14F-4D97-AF65-F5344CB8AC3E}">
        <p14:creationId xmlns:p14="http://schemas.microsoft.com/office/powerpoint/2010/main" val="312946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RELEVANT LEGISLATION</a:t>
            </a:r>
          </a:p>
        </p:txBody>
      </p:sp>
      <p:sp>
        <p:nvSpPr>
          <p:cNvPr id="3" name="Text Placeholder 2"/>
          <p:cNvSpPr>
            <a:spLocks noGrp="1"/>
          </p:cNvSpPr>
          <p:nvPr>
            <p:ph type="body" idx="1"/>
          </p:nvPr>
        </p:nvSpPr>
        <p:spPr/>
        <p:txBody>
          <a:bodyPr/>
          <a:lstStyle/>
          <a:p>
            <a:r>
              <a:rPr lang="en-AU" b="1" dirty="0">
                <a:solidFill>
                  <a:srgbClr val="FF0000"/>
                </a:solidFill>
              </a:rPr>
              <a:t>W</a:t>
            </a:r>
            <a:r>
              <a:rPr lang="en-AU" b="1" dirty="0" smtClean="0">
                <a:solidFill>
                  <a:srgbClr val="FF0000"/>
                </a:solidFill>
              </a:rPr>
              <a:t>H&amp;S</a:t>
            </a:r>
            <a:endParaRPr lang="en-AU" b="1" dirty="0">
              <a:solidFill>
                <a:srgbClr val="FF0000"/>
              </a:solidFill>
            </a:endParaRPr>
          </a:p>
        </p:txBody>
      </p:sp>
      <p:sp>
        <p:nvSpPr>
          <p:cNvPr id="4" name="Content Placeholder 3"/>
          <p:cNvSpPr>
            <a:spLocks noGrp="1"/>
          </p:cNvSpPr>
          <p:nvPr>
            <p:ph sz="half" idx="2"/>
          </p:nvPr>
        </p:nvSpPr>
        <p:spPr/>
        <p:txBody>
          <a:bodyPr>
            <a:normAutofit fontScale="92500" lnSpcReduction="20000"/>
          </a:bodyPr>
          <a:lstStyle/>
          <a:p>
            <a:r>
              <a:rPr lang="en-AU" dirty="0" smtClean="0"/>
              <a:t>Law through the WH&amp;S Act</a:t>
            </a:r>
          </a:p>
          <a:p>
            <a:r>
              <a:rPr lang="en-AU" dirty="0" smtClean="0"/>
              <a:t>Ensures workplaces are making it their priority to identify hazards in the workplace </a:t>
            </a:r>
          </a:p>
          <a:p>
            <a:r>
              <a:rPr lang="en-AU" dirty="0" smtClean="0"/>
              <a:t>Planning a S &amp; R session must foresee any potential hazards that may occur</a:t>
            </a:r>
          </a:p>
          <a:p>
            <a:r>
              <a:rPr lang="en-AU" dirty="0" smtClean="0"/>
              <a:t>Changing the environment or adapting a game are ways an instructor could reduce the risk of injury </a:t>
            </a:r>
            <a:endParaRPr lang="en-AU" dirty="0"/>
          </a:p>
        </p:txBody>
      </p:sp>
      <p:sp>
        <p:nvSpPr>
          <p:cNvPr id="5" name="Text Placeholder 4"/>
          <p:cNvSpPr>
            <a:spLocks noGrp="1"/>
          </p:cNvSpPr>
          <p:nvPr>
            <p:ph type="body" sz="quarter" idx="3"/>
          </p:nvPr>
        </p:nvSpPr>
        <p:spPr/>
        <p:txBody>
          <a:bodyPr/>
          <a:lstStyle/>
          <a:p>
            <a:r>
              <a:rPr lang="en-AU" b="1" dirty="0" smtClean="0">
                <a:solidFill>
                  <a:srgbClr val="FF0000"/>
                </a:solidFill>
              </a:rPr>
              <a:t>Privacy</a:t>
            </a:r>
            <a:endParaRPr lang="en-AU" b="1" dirty="0">
              <a:solidFill>
                <a:srgbClr val="FF0000"/>
              </a:solidFill>
            </a:endParaRPr>
          </a:p>
        </p:txBody>
      </p:sp>
      <p:sp>
        <p:nvSpPr>
          <p:cNvPr id="6" name="Content Placeholder 5"/>
          <p:cNvSpPr>
            <a:spLocks noGrp="1"/>
          </p:cNvSpPr>
          <p:nvPr>
            <p:ph sz="quarter" idx="4"/>
          </p:nvPr>
        </p:nvSpPr>
        <p:spPr/>
        <p:txBody>
          <a:bodyPr/>
          <a:lstStyle/>
          <a:p>
            <a:r>
              <a:rPr lang="en-AU" dirty="0" smtClean="0"/>
              <a:t>Illegal in Australia under the Privacy Act to pass on a person’s information without their permission</a:t>
            </a:r>
          </a:p>
          <a:p>
            <a:r>
              <a:rPr lang="en-AU" dirty="0" smtClean="0"/>
              <a:t>Information about your participants should be kept confidential &amp; stored in a secure and safe location </a:t>
            </a:r>
            <a:endParaRPr lang="en-AU" dirty="0"/>
          </a:p>
        </p:txBody>
      </p:sp>
      <p:sp>
        <p:nvSpPr>
          <p:cNvPr id="7" name="TextBox 6"/>
          <p:cNvSpPr txBox="1"/>
          <p:nvPr/>
        </p:nvSpPr>
        <p:spPr>
          <a:xfrm>
            <a:off x="1043608" y="5949280"/>
            <a:ext cx="3448668" cy="646331"/>
          </a:xfrm>
          <a:prstGeom prst="rect">
            <a:avLst/>
          </a:prstGeom>
          <a:noFill/>
        </p:spPr>
        <p:txBody>
          <a:bodyPr wrap="none" rtlCol="0">
            <a:spAutoFit/>
          </a:bodyPr>
          <a:lstStyle/>
          <a:p>
            <a:r>
              <a:rPr lang="en-US" dirty="0">
                <a:hlinkClick r:id="rId2"/>
              </a:rPr>
              <a:t>https://youtu.be/</a:t>
            </a:r>
            <a:r>
              <a:rPr lang="en-US" dirty="0" smtClean="0">
                <a:hlinkClick r:id="rId2"/>
              </a:rPr>
              <a:t>SgJuwsvtRNU</a:t>
            </a:r>
            <a:endParaRPr lang="en-US" dirty="0" smtClean="0"/>
          </a:p>
          <a:p>
            <a:endParaRPr lang="en-US" dirty="0"/>
          </a:p>
        </p:txBody>
      </p:sp>
    </p:spTree>
    <p:extLst>
      <p:ext uri="{BB962C8B-B14F-4D97-AF65-F5344CB8AC3E}">
        <p14:creationId xmlns:p14="http://schemas.microsoft.com/office/powerpoint/2010/main" val="31029816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15752"/>
          </a:xfrm>
        </p:spPr>
        <p:txBody>
          <a:bodyPr/>
          <a:lstStyle/>
          <a:p>
            <a:pPr algn="ctr"/>
            <a:r>
              <a:rPr lang="en-AU" b="1" dirty="0"/>
              <a:t>RELEVANT LEGISLATION</a:t>
            </a:r>
          </a:p>
        </p:txBody>
      </p:sp>
      <p:sp>
        <p:nvSpPr>
          <p:cNvPr id="3" name="Text Placeholder 2"/>
          <p:cNvSpPr>
            <a:spLocks noGrp="1"/>
          </p:cNvSpPr>
          <p:nvPr>
            <p:ph type="body" idx="1"/>
          </p:nvPr>
        </p:nvSpPr>
        <p:spPr/>
        <p:txBody>
          <a:bodyPr/>
          <a:lstStyle/>
          <a:p>
            <a:r>
              <a:rPr lang="en-AU" b="1" dirty="0" smtClean="0">
                <a:solidFill>
                  <a:srgbClr val="FF0000"/>
                </a:solidFill>
              </a:rPr>
              <a:t>Working with children </a:t>
            </a:r>
            <a:endParaRPr lang="en-AU" b="1" dirty="0">
              <a:solidFill>
                <a:srgbClr val="FF0000"/>
              </a:solidFill>
            </a:endParaRPr>
          </a:p>
        </p:txBody>
      </p:sp>
      <p:sp>
        <p:nvSpPr>
          <p:cNvPr id="4" name="Content Placeholder 3"/>
          <p:cNvSpPr>
            <a:spLocks noGrp="1"/>
          </p:cNvSpPr>
          <p:nvPr>
            <p:ph sz="half" idx="2"/>
          </p:nvPr>
        </p:nvSpPr>
        <p:spPr/>
        <p:txBody>
          <a:bodyPr>
            <a:normAutofit lnSpcReduction="10000"/>
          </a:bodyPr>
          <a:lstStyle/>
          <a:p>
            <a:r>
              <a:rPr lang="en-AU" dirty="0" smtClean="0"/>
              <a:t>Any person working with children must have an </a:t>
            </a:r>
            <a:r>
              <a:rPr lang="en-AU" dirty="0"/>
              <a:t>u</a:t>
            </a:r>
            <a:r>
              <a:rPr lang="en-AU" dirty="0" smtClean="0"/>
              <a:t>p to date Working with Children Check – under the Working with Children Act 2005 </a:t>
            </a:r>
          </a:p>
          <a:p>
            <a:r>
              <a:rPr lang="en-AU" dirty="0" smtClean="0"/>
              <a:t>Mandatory check that was implemented to protect children under 18 years of age from sexual or physical harm </a:t>
            </a:r>
          </a:p>
          <a:p>
            <a:r>
              <a:rPr lang="en-AU" dirty="0" smtClean="0"/>
              <a:t>Valid for 5 years </a:t>
            </a:r>
            <a:endParaRPr lang="en-AU" dirty="0"/>
          </a:p>
        </p:txBody>
      </p:sp>
      <p:sp>
        <p:nvSpPr>
          <p:cNvPr id="5" name="Text Placeholder 4"/>
          <p:cNvSpPr>
            <a:spLocks noGrp="1"/>
          </p:cNvSpPr>
          <p:nvPr>
            <p:ph type="body" sz="quarter" idx="3"/>
          </p:nvPr>
        </p:nvSpPr>
        <p:spPr/>
        <p:txBody>
          <a:bodyPr/>
          <a:lstStyle/>
          <a:p>
            <a:r>
              <a:rPr lang="en-AU" b="1" dirty="0" smtClean="0">
                <a:solidFill>
                  <a:srgbClr val="FF0000"/>
                </a:solidFill>
              </a:rPr>
              <a:t>Equal Opportunity </a:t>
            </a:r>
            <a:endParaRPr lang="en-AU" b="1" dirty="0">
              <a:solidFill>
                <a:srgbClr val="FF0000"/>
              </a:solidFill>
            </a:endParaRPr>
          </a:p>
        </p:txBody>
      </p:sp>
      <p:sp>
        <p:nvSpPr>
          <p:cNvPr id="6" name="Content Placeholder 5"/>
          <p:cNvSpPr>
            <a:spLocks noGrp="1"/>
          </p:cNvSpPr>
          <p:nvPr>
            <p:ph sz="quarter" idx="4"/>
          </p:nvPr>
        </p:nvSpPr>
        <p:spPr/>
        <p:txBody>
          <a:bodyPr>
            <a:normAutofit fontScale="92500"/>
          </a:bodyPr>
          <a:lstStyle/>
          <a:p>
            <a:r>
              <a:rPr lang="en-AU" dirty="0" smtClean="0"/>
              <a:t>Everyone has the right to be treated fairly and no one should be discriminated against because of their race, sex, religion, colour, marital status, sexual orientation.</a:t>
            </a:r>
          </a:p>
          <a:p>
            <a:r>
              <a:rPr lang="en-AU" dirty="0" smtClean="0"/>
              <a:t>Legislation through the Equal Opportunity Act protects our rights and enforces anti-discrimination in our society  </a:t>
            </a:r>
            <a:endParaRPr lang="en-AU" dirty="0"/>
          </a:p>
        </p:txBody>
      </p:sp>
    </p:spTree>
    <p:extLst>
      <p:ext uri="{BB962C8B-B14F-4D97-AF65-F5344CB8AC3E}">
        <p14:creationId xmlns:p14="http://schemas.microsoft.com/office/powerpoint/2010/main" val="4085838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83487" cy="599728"/>
          </a:xfrm>
        </p:spPr>
        <p:txBody>
          <a:bodyPr/>
          <a:lstStyle/>
          <a:p>
            <a:pPr algn="ctr"/>
            <a:r>
              <a:rPr lang="en-AU" b="1" dirty="0" smtClean="0"/>
              <a:t>Equal Opportunity Continued </a:t>
            </a:r>
            <a:endParaRPr lang="en-AU" b="1" dirty="0"/>
          </a:p>
        </p:txBody>
      </p:sp>
      <p:sp>
        <p:nvSpPr>
          <p:cNvPr id="3" name="Content Placeholder 2"/>
          <p:cNvSpPr>
            <a:spLocks noGrp="1"/>
          </p:cNvSpPr>
          <p:nvPr>
            <p:ph sz="half" idx="1"/>
          </p:nvPr>
        </p:nvSpPr>
        <p:spPr>
          <a:xfrm>
            <a:off x="395536" y="980728"/>
            <a:ext cx="4041526" cy="5616624"/>
          </a:xfrm>
        </p:spPr>
        <p:txBody>
          <a:bodyPr>
            <a:normAutofit fontScale="92500" lnSpcReduction="10000"/>
          </a:bodyPr>
          <a:lstStyle/>
          <a:p>
            <a:r>
              <a:rPr lang="en-AU" sz="2600" b="1" u="sng" dirty="0" smtClean="0">
                <a:solidFill>
                  <a:srgbClr val="FF0000"/>
                </a:solidFill>
              </a:rPr>
              <a:t>Types of unlawful discrimination: </a:t>
            </a:r>
          </a:p>
          <a:p>
            <a:pPr>
              <a:buFontTx/>
              <a:buChar char="-"/>
            </a:pPr>
            <a:r>
              <a:rPr lang="en-AU" dirty="0" smtClean="0"/>
              <a:t>Age</a:t>
            </a:r>
          </a:p>
          <a:p>
            <a:pPr>
              <a:buFontTx/>
              <a:buChar char="-"/>
            </a:pPr>
            <a:r>
              <a:rPr lang="en-AU" dirty="0" smtClean="0"/>
              <a:t>Sex</a:t>
            </a:r>
            <a:endParaRPr lang="en-AU" dirty="0" smtClean="0"/>
          </a:p>
          <a:p>
            <a:pPr>
              <a:buFontTx/>
              <a:buChar char="-"/>
            </a:pPr>
            <a:r>
              <a:rPr lang="en-AU" dirty="0" smtClean="0"/>
              <a:t>Sexual </a:t>
            </a:r>
            <a:r>
              <a:rPr lang="en-AU" dirty="0" smtClean="0"/>
              <a:t>orientation</a:t>
            </a:r>
            <a:endParaRPr lang="en-AU" dirty="0" smtClean="0"/>
          </a:p>
          <a:p>
            <a:pPr>
              <a:buFontTx/>
              <a:buChar char="-"/>
            </a:pPr>
            <a:r>
              <a:rPr lang="en-AU" dirty="0" smtClean="0"/>
              <a:t>Religion beliefs</a:t>
            </a:r>
          </a:p>
          <a:p>
            <a:pPr>
              <a:buFontTx/>
              <a:buChar char="-"/>
            </a:pPr>
            <a:r>
              <a:rPr lang="en-AU" dirty="0" smtClean="0"/>
              <a:t>Pregnancy/breastfeeding</a:t>
            </a:r>
          </a:p>
          <a:p>
            <a:pPr>
              <a:buFontTx/>
              <a:buChar char="-"/>
            </a:pPr>
            <a:r>
              <a:rPr lang="en-AU" dirty="0" smtClean="0"/>
              <a:t>Political beliefs</a:t>
            </a:r>
          </a:p>
          <a:p>
            <a:pPr>
              <a:buFontTx/>
              <a:buChar char="-"/>
            </a:pPr>
            <a:r>
              <a:rPr lang="en-AU" dirty="0" smtClean="0"/>
              <a:t>Disability/handicap</a:t>
            </a:r>
          </a:p>
          <a:p>
            <a:pPr>
              <a:buFontTx/>
              <a:buChar char="-"/>
            </a:pPr>
            <a:r>
              <a:rPr lang="en-AU" dirty="0" smtClean="0"/>
              <a:t>Physical appearance </a:t>
            </a:r>
          </a:p>
          <a:p>
            <a:pPr>
              <a:buFontTx/>
              <a:buChar char="-"/>
            </a:pPr>
            <a:r>
              <a:rPr lang="en-AU" dirty="0" smtClean="0"/>
              <a:t>Race/colour/ethnicity </a:t>
            </a:r>
          </a:p>
        </p:txBody>
      </p:sp>
      <p:sp>
        <p:nvSpPr>
          <p:cNvPr id="4" name="Content Placeholder 3"/>
          <p:cNvSpPr>
            <a:spLocks noGrp="1"/>
          </p:cNvSpPr>
          <p:nvPr>
            <p:ph sz="half" idx="2"/>
          </p:nvPr>
        </p:nvSpPr>
        <p:spPr>
          <a:xfrm>
            <a:off x="4688540" y="908720"/>
            <a:ext cx="4131931" cy="5139655"/>
          </a:xfrm>
        </p:spPr>
        <p:txBody>
          <a:bodyPr>
            <a:noAutofit/>
          </a:bodyPr>
          <a:lstStyle/>
          <a:p>
            <a:r>
              <a:rPr lang="en-AU" sz="2400" b="1" u="sng" dirty="0">
                <a:solidFill>
                  <a:srgbClr val="FF0000"/>
                </a:solidFill>
              </a:rPr>
              <a:t>Discrimination is illegal in the following areas:</a:t>
            </a:r>
          </a:p>
          <a:p>
            <a:pPr>
              <a:buFontTx/>
              <a:buChar char="-"/>
            </a:pPr>
            <a:r>
              <a:rPr lang="en-AU" dirty="0"/>
              <a:t>Accommodation</a:t>
            </a:r>
          </a:p>
          <a:p>
            <a:pPr>
              <a:buFontTx/>
              <a:buChar char="-"/>
            </a:pPr>
            <a:r>
              <a:rPr lang="en-AU" dirty="0"/>
              <a:t>Clubs (sporting, community)</a:t>
            </a:r>
          </a:p>
          <a:p>
            <a:pPr>
              <a:buFontTx/>
              <a:buChar char="-"/>
            </a:pPr>
            <a:r>
              <a:rPr lang="en-AU" dirty="0"/>
              <a:t>Education</a:t>
            </a:r>
          </a:p>
          <a:p>
            <a:pPr>
              <a:buFontTx/>
              <a:buChar char="-"/>
            </a:pPr>
            <a:r>
              <a:rPr lang="en-AU" dirty="0"/>
              <a:t>Employment</a:t>
            </a:r>
          </a:p>
          <a:p>
            <a:pPr>
              <a:buFontTx/>
              <a:buChar char="-"/>
            </a:pPr>
            <a:r>
              <a:rPr lang="en-AU" dirty="0"/>
              <a:t>Good and services </a:t>
            </a:r>
          </a:p>
          <a:p>
            <a:pPr>
              <a:buFontTx/>
              <a:buChar char="-"/>
            </a:pPr>
            <a:r>
              <a:rPr lang="en-AU" dirty="0"/>
              <a:t>Sport (admin, coaches, umpires) </a:t>
            </a:r>
          </a:p>
          <a:p>
            <a:pPr marL="0" indent="0">
              <a:buNone/>
            </a:pPr>
            <a:r>
              <a:rPr lang="en-AU" b="1" u="sng" dirty="0" smtClean="0">
                <a:solidFill>
                  <a:srgbClr val="FFFF00"/>
                </a:solidFill>
              </a:rPr>
              <a:t>Complete Activity 3.2 page. 103 </a:t>
            </a:r>
          </a:p>
          <a:p>
            <a:pPr marL="0" indent="0">
              <a:buNone/>
            </a:pPr>
            <a:r>
              <a:rPr lang="en-AU" b="1" u="sng" dirty="0" smtClean="0">
                <a:solidFill>
                  <a:srgbClr val="FFFF00"/>
                </a:solidFill>
              </a:rPr>
              <a:t>Complete Activity 3.3 page. 104 </a:t>
            </a:r>
            <a:endParaRPr lang="en-AU" b="1" u="sng" dirty="0">
              <a:solidFill>
                <a:srgbClr val="FFFF00"/>
              </a:solidFill>
            </a:endParaRPr>
          </a:p>
        </p:txBody>
      </p:sp>
      <p:sp>
        <p:nvSpPr>
          <p:cNvPr id="5" name="TextBox 4"/>
          <p:cNvSpPr txBox="1"/>
          <p:nvPr/>
        </p:nvSpPr>
        <p:spPr>
          <a:xfrm>
            <a:off x="1187624" y="2276872"/>
            <a:ext cx="3448555" cy="369332"/>
          </a:xfrm>
          <a:prstGeom prst="rect">
            <a:avLst/>
          </a:prstGeom>
          <a:noFill/>
        </p:spPr>
        <p:txBody>
          <a:bodyPr wrap="none" rtlCol="0">
            <a:spAutoFit/>
          </a:bodyPr>
          <a:lstStyle/>
          <a:p>
            <a:r>
              <a:rPr lang="en-US" dirty="0">
                <a:hlinkClick r:id="rId2"/>
              </a:rPr>
              <a:t>https://youtu.be/</a:t>
            </a:r>
            <a:r>
              <a:rPr lang="en-US" dirty="0" smtClean="0">
                <a:hlinkClick r:id="rId2"/>
              </a:rPr>
              <a:t>XjJQBjWYDTs</a:t>
            </a:r>
            <a:r>
              <a:rPr lang="en-US" dirty="0" smtClean="0"/>
              <a:t> </a:t>
            </a:r>
            <a:endParaRPr lang="en-US" dirty="0"/>
          </a:p>
        </p:txBody>
      </p:sp>
      <p:sp>
        <p:nvSpPr>
          <p:cNvPr id="6" name="TextBox 5"/>
          <p:cNvSpPr txBox="1"/>
          <p:nvPr/>
        </p:nvSpPr>
        <p:spPr>
          <a:xfrm>
            <a:off x="1187624" y="2492896"/>
            <a:ext cx="3531736" cy="646331"/>
          </a:xfrm>
          <a:prstGeom prst="rect">
            <a:avLst/>
          </a:prstGeom>
          <a:noFill/>
        </p:spPr>
        <p:txBody>
          <a:bodyPr wrap="none" rtlCol="0">
            <a:spAutoFit/>
          </a:bodyPr>
          <a:lstStyle/>
          <a:p>
            <a:r>
              <a:rPr lang="en-US" dirty="0">
                <a:hlinkClick r:id="rId3"/>
              </a:rPr>
              <a:t>https://youtu.be/</a:t>
            </a:r>
            <a:r>
              <a:rPr lang="en-US" dirty="0" smtClean="0">
                <a:hlinkClick r:id="rId3"/>
              </a:rPr>
              <a:t>RUwLdGz7XtA</a:t>
            </a:r>
            <a:endParaRPr lang="en-US" dirty="0" smtClean="0"/>
          </a:p>
          <a:p>
            <a:endParaRPr lang="en-US" dirty="0"/>
          </a:p>
        </p:txBody>
      </p:sp>
    </p:spTree>
    <p:extLst>
      <p:ext uri="{BB962C8B-B14F-4D97-AF65-F5344CB8AC3E}">
        <p14:creationId xmlns:p14="http://schemas.microsoft.com/office/powerpoint/2010/main" val="903941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 calcmode="lin" valueType="num">
                                      <p:cBhvr additive="base">
                                        <p:cTn id="5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 calcmode="lin" valueType="num">
                                      <p:cBhvr additive="base">
                                        <p:cTn id="6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 calcmode="lin" valueType="num">
                                      <p:cBhvr additive="base">
                                        <p:cTn id="6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 calcmode="lin" valueType="num">
                                      <p:cBhvr additive="base">
                                        <p:cTn id="7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smtClean="0"/>
              <a:t>ORGANISATIONAL POLICIES &amp; PROCEDURES</a:t>
            </a:r>
            <a:endParaRPr lang="en-AU" b="1" dirty="0"/>
          </a:p>
        </p:txBody>
      </p:sp>
      <p:sp>
        <p:nvSpPr>
          <p:cNvPr id="3" name="Content Placeholder 2"/>
          <p:cNvSpPr>
            <a:spLocks noGrp="1"/>
          </p:cNvSpPr>
          <p:nvPr>
            <p:ph idx="1"/>
          </p:nvPr>
        </p:nvSpPr>
        <p:spPr/>
        <p:txBody>
          <a:bodyPr>
            <a:normAutofit/>
          </a:bodyPr>
          <a:lstStyle/>
          <a:p>
            <a:pPr marL="0" indent="0">
              <a:buNone/>
            </a:pPr>
            <a:r>
              <a:rPr lang="en-AU" sz="2800" dirty="0" smtClean="0"/>
              <a:t>As well as legislation, instructors need to be aware of a number of organisational policies &amp; procedures when planning to conduct a session.</a:t>
            </a:r>
          </a:p>
          <a:p>
            <a:pPr marL="0" indent="0">
              <a:buNone/>
            </a:pPr>
            <a:r>
              <a:rPr lang="en-AU" sz="2800" dirty="0" smtClean="0">
                <a:solidFill>
                  <a:srgbClr val="FF0000"/>
                </a:solidFill>
              </a:rPr>
              <a:t>These organisational policies &amp; procedures dictate the way in which they perform their duties, interact with participants, deal with injuries, structure the session</a:t>
            </a:r>
            <a:endParaRPr lang="en-AU" sz="2800" dirty="0">
              <a:solidFill>
                <a:srgbClr val="FF0000"/>
              </a:solidFill>
            </a:endParaRPr>
          </a:p>
        </p:txBody>
      </p:sp>
    </p:spTree>
    <p:extLst>
      <p:ext uri="{BB962C8B-B14F-4D97-AF65-F5344CB8AC3E}">
        <p14:creationId xmlns:p14="http://schemas.microsoft.com/office/powerpoint/2010/main" val="30559729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a:t>ORGANISATIONAL POLICIES &amp; PROCEDURES</a:t>
            </a:r>
          </a:p>
        </p:txBody>
      </p:sp>
      <p:sp>
        <p:nvSpPr>
          <p:cNvPr id="3" name="Content Placeholder 2"/>
          <p:cNvSpPr>
            <a:spLocks noGrp="1"/>
          </p:cNvSpPr>
          <p:nvPr>
            <p:ph idx="1"/>
          </p:nvPr>
        </p:nvSpPr>
        <p:spPr>
          <a:xfrm>
            <a:off x="779463" y="1556792"/>
            <a:ext cx="7583487" cy="4968552"/>
          </a:xfrm>
        </p:spPr>
        <p:txBody>
          <a:bodyPr>
            <a:normAutofit fontScale="85000" lnSpcReduction="20000"/>
          </a:bodyPr>
          <a:lstStyle/>
          <a:p>
            <a:r>
              <a:rPr lang="en-AU" sz="2800" dirty="0" smtClean="0"/>
              <a:t>Work health &amp; safety</a:t>
            </a:r>
          </a:p>
          <a:p>
            <a:r>
              <a:rPr lang="en-AU" sz="2800" dirty="0" smtClean="0"/>
              <a:t>Confidentiality </a:t>
            </a:r>
          </a:p>
          <a:p>
            <a:r>
              <a:rPr lang="en-AU" sz="2800" dirty="0" smtClean="0"/>
              <a:t>Assessment procedures</a:t>
            </a:r>
          </a:p>
          <a:p>
            <a:r>
              <a:rPr lang="en-AU" sz="2800" dirty="0" smtClean="0"/>
              <a:t>Referral procedures </a:t>
            </a:r>
          </a:p>
          <a:p>
            <a:r>
              <a:rPr lang="en-AU" sz="2800" dirty="0" smtClean="0"/>
              <a:t>Using, checking and storing equipment </a:t>
            </a:r>
          </a:p>
          <a:p>
            <a:r>
              <a:rPr lang="en-AU" sz="2800" dirty="0" smtClean="0"/>
              <a:t>Emergency procedures </a:t>
            </a:r>
          </a:p>
          <a:p>
            <a:r>
              <a:rPr lang="en-AU" sz="2800" dirty="0" smtClean="0"/>
              <a:t>Risk analysis procedures </a:t>
            </a:r>
          </a:p>
          <a:p>
            <a:r>
              <a:rPr lang="en-AU" sz="2800" dirty="0" smtClean="0"/>
              <a:t>Time constraints &amp; scheduling requirements </a:t>
            </a:r>
          </a:p>
          <a:p>
            <a:r>
              <a:rPr lang="en-AU" sz="2800" dirty="0" smtClean="0"/>
              <a:t>Budget allocation </a:t>
            </a:r>
          </a:p>
          <a:p>
            <a:endParaRPr lang="en-AU" dirty="0"/>
          </a:p>
        </p:txBody>
      </p:sp>
    </p:spTree>
    <p:extLst>
      <p:ext uri="{BB962C8B-B14F-4D97-AF65-F5344CB8AC3E}">
        <p14:creationId xmlns:p14="http://schemas.microsoft.com/office/powerpoint/2010/main" val="34521261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smtClean="0"/>
              <a:t>For each example, identify the organisational policy &amp; procedure: </a:t>
            </a:r>
            <a:endParaRPr lang="en-AU" b="1"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marL="457200" indent="-457200">
              <a:buFont typeface="+mj-lt"/>
              <a:buAutoNum type="arabicPeriod"/>
            </a:pPr>
            <a:r>
              <a:rPr lang="en-AU" dirty="0" smtClean="0">
                <a:solidFill>
                  <a:srgbClr val="FFFF00"/>
                </a:solidFill>
              </a:rPr>
              <a:t>Planning a first aid session appropriately to include what is first aid, responsibilities of first aider and DRABCD</a:t>
            </a:r>
          </a:p>
          <a:p>
            <a:pPr marL="457200" indent="-457200">
              <a:buFont typeface="+mj-lt"/>
              <a:buAutoNum type="arabicPeriod"/>
            </a:pPr>
            <a:r>
              <a:rPr lang="en-AU" dirty="0" smtClean="0">
                <a:solidFill>
                  <a:srgbClr val="FFFF00"/>
                </a:solidFill>
              </a:rPr>
              <a:t>A personal trainer filing a client’s personal information in a locked filing cabinet </a:t>
            </a:r>
          </a:p>
          <a:p>
            <a:pPr marL="457200" indent="-457200">
              <a:buFont typeface="+mj-lt"/>
              <a:buAutoNum type="arabicPeriod"/>
            </a:pPr>
            <a:r>
              <a:rPr lang="en-AU" dirty="0" smtClean="0">
                <a:solidFill>
                  <a:srgbClr val="FFFF00"/>
                </a:solidFill>
              </a:rPr>
              <a:t>Whiteboard in the PE storeroom to list any unsafe/broken equipment </a:t>
            </a:r>
          </a:p>
          <a:p>
            <a:pPr marL="457200" indent="-457200">
              <a:buFont typeface="+mj-lt"/>
              <a:buAutoNum type="arabicPeriod"/>
            </a:pPr>
            <a:r>
              <a:rPr lang="en-AU" dirty="0" smtClean="0">
                <a:solidFill>
                  <a:srgbClr val="FFFF00"/>
                </a:solidFill>
              </a:rPr>
              <a:t>Walking around a soccer pitch before the game, checking for pot holes</a:t>
            </a:r>
          </a:p>
          <a:p>
            <a:pPr marL="457200" indent="-457200">
              <a:buFont typeface="+mj-lt"/>
              <a:buAutoNum type="arabicPeriod"/>
            </a:pPr>
            <a:r>
              <a:rPr lang="en-AU" dirty="0" smtClean="0">
                <a:solidFill>
                  <a:srgbClr val="FFFF00"/>
                </a:solidFill>
              </a:rPr>
              <a:t>A gym offering discounted memberships to people who refer a friend </a:t>
            </a:r>
          </a:p>
          <a:p>
            <a:pPr marL="457200" indent="-457200">
              <a:buFont typeface="+mj-lt"/>
              <a:buAutoNum type="arabicPeriod"/>
            </a:pPr>
            <a:r>
              <a:rPr lang="en-AU" dirty="0" smtClean="0">
                <a:solidFill>
                  <a:srgbClr val="FFFF00"/>
                </a:solidFill>
              </a:rPr>
              <a:t>Creating a document that lists the potential risks on a ski trip and ways to minimise the risks </a:t>
            </a:r>
          </a:p>
          <a:p>
            <a:pPr marL="0" indent="0" algn="ctr">
              <a:buNone/>
            </a:pPr>
            <a:r>
              <a:rPr lang="en-AU" b="1" u="sng" dirty="0" smtClean="0">
                <a:solidFill>
                  <a:srgbClr val="FFFF00"/>
                </a:solidFill>
              </a:rPr>
              <a:t>Complete Chapter 3 – Review Questions 1 – page 107</a:t>
            </a:r>
            <a:endParaRPr lang="en-AU" b="1" u="sng" dirty="0">
              <a:solidFill>
                <a:srgbClr val="FFFF00"/>
              </a:solidFill>
            </a:endParaRPr>
          </a:p>
        </p:txBody>
      </p:sp>
    </p:spTree>
    <p:extLst>
      <p:ext uri="{BB962C8B-B14F-4D97-AF65-F5344CB8AC3E}">
        <p14:creationId xmlns:p14="http://schemas.microsoft.com/office/powerpoint/2010/main" val="4701200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Plan and Conduct Sport and Recreation Sessions </a:t>
            </a:r>
            <a:endParaRPr lang="en-US" b="1" dirty="0"/>
          </a:p>
        </p:txBody>
      </p:sp>
      <p:pic>
        <p:nvPicPr>
          <p:cNvPr id="6" name="Content Placeholder 5" descr="P1090396.JPG"/>
          <p:cNvPicPr>
            <a:picLocks noGrp="1" noChangeAspect="1"/>
          </p:cNvPicPr>
          <p:nvPr>
            <p:ph idx="1"/>
          </p:nvPr>
        </p:nvPicPr>
        <p:blipFill>
          <a:blip r:embed="rId2" cstate="print">
            <a:extLst>
              <a:ext uri="{28A0092B-C50C-407E-A947-70E740481C1C}">
                <a14:useLocalDpi xmlns:a14="http://schemas.microsoft.com/office/drawing/2010/main" val="0"/>
              </a:ext>
            </a:extLst>
          </a:blip>
          <a:srcRect t="13003" b="13003"/>
          <a:stretch>
            <a:fillRect/>
          </a:stretch>
        </p:blipFill>
        <p:spPr/>
      </p:pic>
    </p:spTree>
    <p:extLst>
      <p:ext uri="{BB962C8B-B14F-4D97-AF65-F5344CB8AC3E}">
        <p14:creationId xmlns:p14="http://schemas.microsoft.com/office/powerpoint/2010/main" val="1681249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smtClean="0"/>
              <a:t>TESTS AND ASSESSMENTS </a:t>
            </a:r>
            <a:endParaRPr lang="en-AU" b="1" dirty="0"/>
          </a:p>
        </p:txBody>
      </p:sp>
      <p:sp>
        <p:nvSpPr>
          <p:cNvPr id="3" name="Content Placeholder 2"/>
          <p:cNvSpPr>
            <a:spLocks noGrp="1"/>
          </p:cNvSpPr>
          <p:nvPr>
            <p:ph idx="1"/>
          </p:nvPr>
        </p:nvSpPr>
        <p:spPr>
          <a:xfrm>
            <a:off x="779463" y="1124744"/>
            <a:ext cx="7583487" cy="5328592"/>
          </a:xfrm>
        </p:spPr>
        <p:txBody>
          <a:bodyPr>
            <a:normAutofit lnSpcReduction="10000"/>
          </a:bodyPr>
          <a:lstStyle/>
          <a:p>
            <a:r>
              <a:rPr lang="en-AU" dirty="0" smtClean="0"/>
              <a:t>When planning to conduct a session, with a range of participants, you may need to complete tests &amp; assessments first.</a:t>
            </a:r>
          </a:p>
          <a:p>
            <a:r>
              <a:rPr lang="en-AU" dirty="0" smtClean="0"/>
              <a:t>Tests are important to check whether or not a person is physically able to participate in the session</a:t>
            </a:r>
          </a:p>
          <a:p>
            <a:r>
              <a:rPr lang="en-AU" dirty="0" smtClean="0"/>
              <a:t>This protects the client and the instructor </a:t>
            </a:r>
          </a:p>
          <a:p>
            <a:pPr marL="0" indent="0">
              <a:buNone/>
            </a:pPr>
            <a:r>
              <a:rPr lang="en-AU" sz="2400" b="1" u="sng" dirty="0" smtClean="0">
                <a:solidFill>
                  <a:srgbClr val="FF0000"/>
                </a:solidFill>
              </a:rPr>
              <a:t>Tests &amp; assessments include</a:t>
            </a:r>
            <a:r>
              <a:rPr lang="en-AU" sz="2400" b="1" dirty="0" smtClean="0">
                <a:solidFill>
                  <a:srgbClr val="FF0000"/>
                </a:solidFill>
              </a:rPr>
              <a:t>:</a:t>
            </a:r>
          </a:p>
          <a:p>
            <a:pPr>
              <a:buFontTx/>
              <a:buChar char="-"/>
            </a:pPr>
            <a:r>
              <a:rPr lang="en-AU" dirty="0" smtClean="0"/>
              <a:t>Interview</a:t>
            </a:r>
          </a:p>
          <a:p>
            <a:pPr>
              <a:buFontTx/>
              <a:buChar char="-"/>
            </a:pPr>
            <a:r>
              <a:rPr lang="en-AU" dirty="0" smtClean="0"/>
              <a:t>Past performances </a:t>
            </a:r>
          </a:p>
          <a:p>
            <a:pPr>
              <a:buFontTx/>
              <a:buChar char="-"/>
            </a:pPr>
            <a:r>
              <a:rPr lang="en-AU" dirty="0" smtClean="0"/>
              <a:t>Medical history </a:t>
            </a:r>
          </a:p>
          <a:p>
            <a:pPr>
              <a:buFontTx/>
              <a:buChar char="-"/>
            </a:pPr>
            <a:r>
              <a:rPr lang="en-AU" dirty="0" smtClean="0"/>
              <a:t>Physical ability tests </a:t>
            </a:r>
          </a:p>
          <a:p>
            <a:pPr marL="0" indent="0">
              <a:buNone/>
            </a:pPr>
            <a:endParaRPr lang="en-AU" dirty="0"/>
          </a:p>
        </p:txBody>
      </p:sp>
    </p:spTree>
    <p:extLst>
      <p:ext uri="{BB962C8B-B14F-4D97-AF65-F5344CB8AC3E}">
        <p14:creationId xmlns:p14="http://schemas.microsoft.com/office/powerpoint/2010/main" val="4049125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71736"/>
          </a:xfrm>
        </p:spPr>
        <p:txBody>
          <a:bodyPr/>
          <a:lstStyle/>
          <a:p>
            <a:pPr algn="ctr"/>
            <a:r>
              <a:rPr lang="en-AU" b="1" dirty="0"/>
              <a:t>TESTS AND ASSESSMENTS </a:t>
            </a:r>
            <a:endParaRPr lang="en-US" dirty="0"/>
          </a:p>
        </p:txBody>
      </p:sp>
      <p:sp>
        <p:nvSpPr>
          <p:cNvPr id="4" name="Text Placeholder 2"/>
          <p:cNvSpPr>
            <a:spLocks noGrp="1"/>
          </p:cNvSpPr>
          <p:nvPr>
            <p:ph idx="1"/>
          </p:nvPr>
        </p:nvSpPr>
        <p:spPr>
          <a:xfrm>
            <a:off x="539552" y="1124744"/>
            <a:ext cx="3024336" cy="520080"/>
          </a:xfrm>
        </p:spPr>
        <p:txBody>
          <a:bodyPr>
            <a:normAutofit/>
          </a:bodyPr>
          <a:lstStyle/>
          <a:p>
            <a:pPr marL="0" indent="0" algn="ctr">
              <a:buNone/>
            </a:pPr>
            <a:r>
              <a:rPr lang="en-AU" sz="2400" b="1" u="sng" dirty="0" smtClean="0">
                <a:solidFill>
                  <a:srgbClr val="FF0000"/>
                </a:solidFill>
              </a:rPr>
              <a:t>Interview</a:t>
            </a:r>
          </a:p>
          <a:p>
            <a:endParaRPr lang="en-AU" dirty="0"/>
          </a:p>
        </p:txBody>
      </p:sp>
      <p:sp>
        <p:nvSpPr>
          <p:cNvPr id="5" name="Content Placeholder 3"/>
          <p:cNvSpPr txBox="1">
            <a:spLocks/>
          </p:cNvSpPr>
          <p:nvPr/>
        </p:nvSpPr>
        <p:spPr>
          <a:xfrm>
            <a:off x="467544" y="1700808"/>
            <a:ext cx="3657600" cy="4176464"/>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An instructor speaking and questioning a client about their health, medical history, previous experience, goals </a:t>
            </a:r>
            <a:r>
              <a:rPr lang="en-AU" dirty="0" err="1" smtClean="0"/>
              <a:t>etc</a:t>
            </a:r>
            <a:r>
              <a:rPr lang="en-AU" dirty="0" smtClean="0"/>
              <a:t> </a:t>
            </a:r>
          </a:p>
          <a:p>
            <a:r>
              <a:rPr lang="en-AU" dirty="0" smtClean="0"/>
              <a:t>Determines if the client is capable, needs a clearance from their GP, get to know client </a:t>
            </a:r>
          </a:p>
          <a:p>
            <a:pPr marL="0" indent="0">
              <a:buFont typeface="Wingdings 2" pitchFamily="18" charset="2"/>
              <a:buNone/>
            </a:pPr>
            <a:endParaRPr lang="en-AU" dirty="0"/>
          </a:p>
        </p:txBody>
      </p:sp>
      <p:sp>
        <p:nvSpPr>
          <p:cNvPr id="8" name="Text Placeholder 4"/>
          <p:cNvSpPr txBox="1">
            <a:spLocks/>
          </p:cNvSpPr>
          <p:nvPr/>
        </p:nvSpPr>
        <p:spPr>
          <a:xfrm>
            <a:off x="5004048" y="1124744"/>
            <a:ext cx="3297560" cy="720080"/>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AU" sz="2400" b="1" u="sng" dirty="0" smtClean="0">
                <a:solidFill>
                  <a:srgbClr val="FF0000"/>
                </a:solidFill>
              </a:rPr>
              <a:t>Medical History </a:t>
            </a:r>
            <a:endParaRPr lang="en-AU" sz="2400" b="1" u="sng" dirty="0">
              <a:solidFill>
                <a:srgbClr val="FF0000"/>
              </a:solidFill>
            </a:endParaRPr>
          </a:p>
        </p:txBody>
      </p:sp>
      <p:sp>
        <p:nvSpPr>
          <p:cNvPr id="10" name="Content Placeholder 5"/>
          <p:cNvSpPr txBox="1">
            <a:spLocks/>
          </p:cNvSpPr>
          <p:nvPr/>
        </p:nvSpPr>
        <p:spPr>
          <a:xfrm>
            <a:off x="4355976" y="1628800"/>
            <a:ext cx="4115122" cy="5040559"/>
          </a:xfrm>
          <a:prstGeom prst="rect">
            <a:avLst/>
          </a:prstGeom>
        </p:spPr>
        <p:txBody>
          <a:bodyPr>
            <a:normAutofit fontScale="92500" lnSpcReduction="100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Determines if client is capable to participate</a:t>
            </a:r>
          </a:p>
          <a:p>
            <a:r>
              <a:rPr lang="en-AU" dirty="0" smtClean="0"/>
              <a:t>One day trip e.g. ski trip = waiver forms </a:t>
            </a:r>
          </a:p>
          <a:p>
            <a:r>
              <a:rPr lang="en-AU" dirty="0" smtClean="0"/>
              <a:t>Waiver forms: participants acknowledge that participating in the session may cause serious harm or even death.</a:t>
            </a:r>
          </a:p>
          <a:p>
            <a:r>
              <a:rPr lang="en-AU" dirty="0" smtClean="0"/>
              <a:t>Being used more and more as there are more cases of negligence </a:t>
            </a:r>
          </a:p>
          <a:p>
            <a:r>
              <a:rPr lang="en-AU" dirty="0" smtClean="0"/>
              <a:t>If something goes wrong and the participant has signed the waiver = cannot sue </a:t>
            </a:r>
          </a:p>
          <a:p>
            <a:endParaRPr lang="en-AU" dirty="0"/>
          </a:p>
        </p:txBody>
      </p:sp>
    </p:spTree>
    <p:extLst>
      <p:ext uri="{BB962C8B-B14F-4D97-AF65-F5344CB8AC3E}">
        <p14:creationId xmlns:p14="http://schemas.microsoft.com/office/powerpoint/2010/main" val="4331201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a:t>TESTS AND ASSESSMENTS </a:t>
            </a:r>
            <a:endParaRPr lang="en-US" b="1" dirty="0"/>
          </a:p>
        </p:txBody>
      </p:sp>
      <p:sp>
        <p:nvSpPr>
          <p:cNvPr id="4" name="Text Placeholder 2"/>
          <p:cNvSpPr>
            <a:spLocks noGrp="1"/>
          </p:cNvSpPr>
          <p:nvPr>
            <p:ph idx="1"/>
          </p:nvPr>
        </p:nvSpPr>
        <p:spPr>
          <a:xfrm>
            <a:off x="1043608" y="1052736"/>
            <a:ext cx="2856433" cy="664096"/>
          </a:xfrm>
        </p:spPr>
        <p:txBody>
          <a:bodyPr/>
          <a:lstStyle/>
          <a:p>
            <a:pPr marL="0" indent="0">
              <a:buNone/>
            </a:pPr>
            <a:r>
              <a:rPr lang="en-AU" b="1" u="sng" dirty="0" smtClean="0">
                <a:solidFill>
                  <a:srgbClr val="FF0000"/>
                </a:solidFill>
              </a:rPr>
              <a:t>Past Performances </a:t>
            </a:r>
            <a:endParaRPr lang="en-AU" b="1" u="sng" dirty="0">
              <a:solidFill>
                <a:srgbClr val="FF0000"/>
              </a:solidFill>
            </a:endParaRPr>
          </a:p>
        </p:txBody>
      </p:sp>
      <p:sp>
        <p:nvSpPr>
          <p:cNvPr id="6" name="Content Placeholder 3"/>
          <p:cNvSpPr txBox="1">
            <a:spLocks/>
          </p:cNvSpPr>
          <p:nvPr/>
        </p:nvSpPr>
        <p:spPr>
          <a:xfrm>
            <a:off x="683568" y="1556792"/>
            <a:ext cx="3657600" cy="475252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Review of past performances </a:t>
            </a:r>
          </a:p>
          <a:p>
            <a:r>
              <a:rPr lang="en-AU" dirty="0" smtClean="0"/>
              <a:t>How the participants performed in the last session &amp; what they achieved will assist the instructor to plan for the next session</a:t>
            </a:r>
          </a:p>
          <a:p>
            <a:r>
              <a:rPr lang="en-AU" dirty="0" smtClean="0"/>
              <a:t>Assists in planning the session </a:t>
            </a:r>
            <a:endParaRPr lang="en-AU" dirty="0"/>
          </a:p>
        </p:txBody>
      </p:sp>
      <p:sp>
        <p:nvSpPr>
          <p:cNvPr id="8" name="Text Placeholder 4"/>
          <p:cNvSpPr txBox="1">
            <a:spLocks/>
          </p:cNvSpPr>
          <p:nvPr/>
        </p:nvSpPr>
        <p:spPr>
          <a:xfrm>
            <a:off x="4932040" y="1052736"/>
            <a:ext cx="3430910" cy="78982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AU" b="1" u="sng" dirty="0" smtClean="0">
                <a:solidFill>
                  <a:srgbClr val="FF0000"/>
                </a:solidFill>
              </a:rPr>
              <a:t>Physical ability test </a:t>
            </a:r>
            <a:endParaRPr lang="en-AU" b="1" u="sng" dirty="0">
              <a:solidFill>
                <a:srgbClr val="FF0000"/>
              </a:solidFill>
            </a:endParaRPr>
          </a:p>
        </p:txBody>
      </p:sp>
      <p:sp>
        <p:nvSpPr>
          <p:cNvPr id="10" name="Content Placeholder 5"/>
          <p:cNvSpPr txBox="1">
            <a:spLocks/>
          </p:cNvSpPr>
          <p:nvPr/>
        </p:nvSpPr>
        <p:spPr>
          <a:xfrm>
            <a:off x="4705350" y="1556793"/>
            <a:ext cx="3657600" cy="4491582"/>
          </a:xfrm>
          <a:prstGeom prst="rect">
            <a:avLst/>
          </a:prstGeom>
        </p:spPr>
        <p:txBody>
          <a:bodyPr>
            <a:normAutofit fontScale="92500" lnSpcReduction="200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Same as fitness appraisals</a:t>
            </a:r>
          </a:p>
          <a:p>
            <a:r>
              <a:rPr lang="en-AU" dirty="0" smtClean="0"/>
              <a:t>Aids in prescribing an exercise program </a:t>
            </a:r>
          </a:p>
          <a:p>
            <a:pPr marL="0" indent="0">
              <a:buFont typeface="Wingdings 2" pitchFamily="18" charset="2"/>
              <a:buNone/>
            </a:pPr>
            <a:r>
              <a:rPr lang="en-AU" dirty="0" smtClean="0"/>
              <a:t>The following tests may be conducted:</a:t>
            </a:r>
          </a:p>
          <a:p>
            <a:r>
              <a:rPr lang="en-AU" dirty="0" smtClean="0"/>
              <a:t>Range of movement </a:t>
            </a:r>
          </a:p>
          <a:p>
            <a:r>
              <a:rPr lang="en-AU" dirty="0" smtClean="0"/>
              <a:t>Blood pressure </a:t>
            </a:r>
          </a:p>
          <a:p>
            <a:r>
              <a:rPr lang="en-AU" dirty="0" smtClean="0"/>
              <a:t>Strength</a:t>
            </a:r>
          </a:p>
          <a:p>
            <a:r>
              <a:rPr lang="en-AU" dirty="0" smtClean="0"/>
              <a:t>Anthropometric</a:t>
            </a:r>
          </a:p>
          <a:p>
            <a:r>
              <a:rPr lang="en-AU" dirty="0" smtClean="0"/>
              <a:t>Cardiovascular response  </a:t>
            </a:r>
          </a:p>
          <a:p>
            <a:pPr marL="0" indent="0">
              <a:buNone/>
            </a:pPr>
            <a:endParaRPr lang="en-AU" dirty="0"/>
          </a:p>
        </p:txBody>
      </p:sp>
    </p:spTree>
    <p:extLst>
      <p:ext uri="{BB962C8B-B14F-4D97-AF65-F5344CB8AC3E}">
        <p14:creationId xmlns:p14="http://schemas.microsoft.com/office/powerpoint/2010/main" val="4854794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a:t>Tests and Assessments</a:t>
            </a:r>
            <a:endParaRPr lang="en-US" b="1" dirty="0"/>
          </a:p>
        </p:txBody>
      </p:sp>
      <p:sp>
        <p:nvSpPr>
          <p:cNvPr id="4" name="Text Placeholder 3"/>
          <p:cNvSpPr>
            <a:spLocks noGrp="1"/>
          </p:cNvSpPr>
          <p:nvPr>
            <p:ph idx="1"/>
          </p:nvPr>
        </p:nvSpPr>
        <p:spPr>
          <a:xfrm>
            <a:off x="755576" y="1196752"/>
            <a:ext cx="2736304" cy="576064"/>
          </a:xfrm>
        </p:spPr>
        <p:txBody>
          <a:bodyPr>
            <a:normAutofit fontScale="47500" lnSpcReduction="20000"/>
          </a:bodyPr>
          <a:lstStyle/>
          <a:p>
            <a:pPr marL="0" indent="0">
              <a:buNone/>
            </a:pPr>
            <a:r>
              <a:rPr lang="en-AU" sz="5100" b="1" u="sng" dirty="0" smtClean="0">
                <a:solidFill>
                  <a:srgbClr val="FF0000"/>
                </a:solidFill>
              </a:rPr>
              <a:t>Range of Motion</a:t>
            </a:r>
            <a:endParaRPr lang="en-AU" sz="5100" b="1" u="sng" dirty="0">
              <a:solidFill>
                <a:srgbClr val="FF0000"/>
              </a:solidFill>
            </a:endParaRPr>
          </a:p>
        </p:txBody>
      </p:sp>
      <p:sp>
        <p:nvSpPr>
          <p:cNvPr id="6" name="Content Placeholder 4"/>
          <p:cNvSpPr txBox="1">
            <a:spLocks/>
          </p:cNvSpPr>
          <p:nvPr/>
        </p:nvSpPr>
        <p:spPr>
          <a:xfrm>
            <a:off x="539552" y="1772816"/>
            <a:ext cx="3657600" cy="36861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Freely move certain body parts</a:t>
            </a:r>
          </a:p>
          <a:p>
            <a:r>
              <a:rPr lang="en-AU" dirty="0" smtClean="0"/>
              <a:t>Simple as touch their toes, swing their arms </a:t>
            </a:r>
            <a:endParaRPr lang="en-AU" dirty="0"/>
          </a:p>
        </p:txBody>
      </p:sp>
      <p:sp>
        <p:nvSpPr>
          <p:cNvPr id="8" name="Text Placeholder 5"/>
          <p:cNvSpPr txBox="1">
            <a:spLocks/>
          </p:cNvSpPr>
          <p:nvPr/>
        </p:nvSpPr>
        <p:spPr>
          <a:xfrm>
            <a:off x="5076056" y="1052736"/>
            <a:ext cx="3286894" cy="78982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AU" sz="2400" b="1" u="sng" dirty="0" smtClean="0">
                <a:solidFill>
                  <a:srgbClr val="FF0000"/>
                </a:solidFill>
              </a:rPr>
              <a:t>Blood Pressure</a:t>
            </a:r>
            <a:endParaRPr lang="en-AU" sz="2400" b="1" u="sng" dirty="0">
              <a:solidFill>
                <a:srgbClr val="FF0000"/>
              </a:solidFill>
            </a:endParaRPr>
          </a:p>
        </p:txBody>
      </p:sp>
      <p:sp>
        <p:nvSpPr>
          <p:cNvPr id="10" name="Content Placeholder 6"/>
          <p:cNvSpPr txBox="1">
            <a:spLocks/>
          </p:cNvSpPr>
          <p:nvPr/>
        </p:nvSpPr>
        <p:spPr>
          <a:xfrm>
            <a:off x="4427984" y="1628800"/>
            <a:ext cx="4320480" cy="4419575"/>
          </a:xfrm>
          <a:prstGeom prst="rect">
            <a:avLst/>
          </a:prstGeom>
        </p:spPr>
        <p:txBody>
          <a:bodyPr>
            <a:normAutofit fontScale="925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Sphygmomanometer (if you can say it I will give you a prize), cuff and stethoscope is used or an automatic blood pressure machine (eliminates the chance of error)</a:t>
            </a:r>
          </a:p>
          <a:p>
            <a:r>
              <a:rPr lang="en-AU" dirty="0" smtClean="0"/>
              <a:t>Measurement of the force blood applies to the artery walls </a:t>
            </a:r>
          </a:p>
          <a:p>
            <a:r>
              <a:rPr lang="en-AU" dirty="0" smtClean="0"/>
              <a:t>Systolic &amp; diastolic </a:t>
            </a:r>
          </a:p>
          <a:p>
            <a:r>
              <a:rPr lang="en-AU" dirty="0" smtClean="0"/>
              <a:t>If hypertension – referred to a GP</a:t>
            </a:r>
          </a:p>
          <a:p>
            <a:endParaRPr lang="en-AU" dirty="0" smtClean="0"/>
          </a:p>
          <a:p>
            <a:endParaRPr lang="en-AU" dirty="0" smtClean="0"/>
          </a:p>
          <a:p>
            <a:endParaRPr lang="en-AU" dirty="0"/>
          </a:p>
        </p:txBody>
      </p:sp>
      <p:sp>
        <p:nvSpPr>
          <p:cNvPr id="3" name="TextBox 2"/>
          <p:cNvSpPr txBox="1"/>
          <p:nvPr/>
        </p:nvSpPr>
        <p:spPr>
          <a:xfrm>
            <a:off x="683568" y="3573016"/>
            <a:ext cx="3339376" cy="369332"/>
          </a:xfrm>
          <a:prstGeom prst="rect">
            <a:avLst/>
          </a:prstGeom>
          <a:noFill/>
        </p:spPr>
        <p:txBody>
          <a:bodyPr wrap="none" rtlCol="0">
            <a:spAutoFit/>
          </a:bodyPr>
          <a:lstStyle/>
          <a:p>
            <a:r>
              <a:rPr lang="en-US" dirty="0">
                <a:hlinkClick r:id="rId2"/>
              </a:rPr>
              <a:t>https://youtu.be/</a:t>
            </a:r>
            <a:r>
              <a:rPr lang="en-US" dirty="0" smtClean="0">
                <a:hlinkClick r:id="rId2"/>
              </a:rPr>
              <a:t>2U4dIq7It9A</a:t>
            </a:r>
            <a:r>
              <a:rPr lang="en-US" dirty="0" smtClean="0"/>
              <a:t> </a:t>
            </a:r>
            <a:endParaRPr lang="en-US" dirty="0"/>
          </a:p>
        </p:txBody>
      </p:sp>
    </p:spTree>
    <p:extLst>
      <p:ext uri="{BB962C8B-B14F-4D97-AF65-F5344CB8AC3E}">
        <p14:creationId xmlns:p14="http://schemas.microsoft.com/office/powerpoint/2010/main" val="19227115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583487" cy="743744"/>
          </a:xfrm>
        </p:spPr>
        <p:txBody>
          <a:bodyPr/>
          <a:lstStyle/>
          <a:p>
            <a:pPr algn="ctr"/>
            <a:r>
              <a:rPr lang="en-AU" b="1" dirty="0"/>
              <a:t>TESTS AND ASSESSMENTS </a:t>
            </a:r>
            <a:endParaRPr lang="en-US" b="1" dirty="0"/>
          </a:p>
        </p:txBody>
      </p:sp>
      <p:sp>
        <p:nvSpPr>
          <p:cNvPr id="3" name="Content Placeholder 2"/>
          <p:cNvSpPr>
            <a:spLocks noGrp="1"/>
          </p:cNvSpPr>
          <p:nvPr>
            <p:ph idx="1"/>
          </p:nvPr>
        </p:nvSpPr>
        <p:spPr>
          <a:xfrm>
            <a:off x="827584" y="1052736"/>
            <a:ext cx="1944216" cy="648072"/>
          </a:xfrm>
        </p:spPr>
        <p:txBody>
          <a:bodyPr/>
          <a:lstStyle/>
          <a:p>
            <a:pPr marL="0" indent="0">
              <a:buNone/>
            </a:pPr>
            <a:r>
              <a:rPr lang="en-AU" sz="2800" b="1" u="sng" dirty="0">
                <a:solidFill>
                  <a:srgbClr val="FF0000"/>
                </a:solidFill>
              </a:rPr>
              <a:t>Strength</a:t>
            </a:r>
          </a:p>
          <a:p>
            <a:pPr marL="0" indent="0">
              <a:buNone/>
            </a:pPr>
            <a:endParaRPr lang="en-US" dirty="0"/>
          </a:p>
        </p:txBody>
      </p:sp>
      <p:sp>
        <p:nvSpPr>
          <p:cNvPr id="4" name="TextBox 3"/>
          <p:cNvSpPr txBox="1"/>
          <p:nvPr/>
        </p:nvSpPr>
        <p:spPr>
          <a:xfrm>
            <a:off x="4932040" y="980728"/>
            <a:ext cx="2849834" cy="523220"/>
          </a:xfrm>
          <a:prstGeom prst="rect">
            <a:avLst/>
          </a:prstGeom>
          <a:noFill/>
        </p:spPr>
        <p:txBody>
          <a:bodyPr wrap="none" rtlCol="0">
            <a:spAutoFit/>
          </a:bodyPr>
          <a:lstStyle/>
          <a:p>
            <a:r>
              <a:rPr lang="en-AU" sz="2800" b="1" u="sng" dirty="0">
                <a:solidFill>
                  <a:srgbClr val="FF0000"/>
                </a:solidFill>
              </a:rPr>
              <a:t>Anthropometric</a:t>
            </a:r>
            <a:endParaRPr lang="en-US" sz="2800" b="1" u="sng" dirty="0">
              <a:solidFill>
                <a:srgbClr val="FF0000"/>
              </a:solidFill>
            </a:endParaRPr>
          </a:p>
        </p:txBody>
      </p:sp>
      <p:sp>
        <p:nvSpPr>
          <p:cNvPr id="5" name="TextBox 4"/>
          <p:cNvSpPr txBox="1"/>
          <p:nvPr/>
        </p:nvSpPr>
        <p:spPr>
          <a:xfrm>
            <a:off x="251520" y="1700808"/>
            <a:ext cx="3960440" cy="4062651"/>
          </a:xfrm>
          <a:prstGeom prst="rect">
            <a:avLst/>
          </a:prstGeom>
          <a:noFill/>
        </p:spPr>
        <p:txBody>
          <a:bodyPr wrap="square" rtlCol="0">
            <a:spAutoFit/>
          </a:bodyPr>
          <a:lstStyle/>
          <a:p>
            <a:pPr marL="285750" indent="-285750">
              <a:buFont typeface="Arial"/>
              <a:buChar char="•"/>
            </a:pPr>
            <a:r>
              <a:rPr lang="en-AU" sz="2400" dirty="0">
                <a:solidFill>
                  <a:schemeClr val="bg1"/>
                </a:solidFill>
              </a:rPr>
              <a:t>Tested through a grip dynamometer (hand grip) test </a:t>
            </a:r>
            <a:endParaRPr lang="en-AU" sz="2400" dirty="0" smtClean="0">
              <a:solidFill>
                <a:schemeClr val="bg1"/>
              </a:solidFill>
            </a:endParaRPr>
          </a:p>
          <a:p>
            <a:pPr marL="285750" indent="-285750">
              <a:buFont typeface="Arial"/>
              <a:buChar char="•"/>
            </a:pPr>
            <a:r>
              <a:rPr lang="en-AU" sz="2400" dirty="0" smtClean="0">
                <a:solidFill>
                  <a:schemeClr val="bg1"/>
                </a:solidFill>
              </a:rPr>
              <a:t>Squeezes </a:t>
            </a:r>
            <a:r>
              <a:rPr lang="en-AU" sz="2400" dirty="0">
                <a:solidFill>
                  <a:schemeClr val="bg1"/>
                </a:solidFill>
              </a:rPr>
              <a:t>the dynamometer for 5 seconds at maximal level </a:t>
            </a:r>
            <a:endParaRPr lang="en-AU" sz="2400" dirty="0" smtClean="0">
              <a:solidFill>
                <a:schemeClr val="bg1"/>
              </a:solidFill>
            </a:endParaRPr>
          </a:p>
          <a:p>
            <a:pPr marL="285750" indent="-285750">
              <a:buFont typeface="Arial"/>
              <a:buChar char="•"/>
            </a:pPr>
            <a:r>
              <a:rPr lang="en-AU" sz="2400" dirty="0" smtClean="0">
                <a:solidFill>
                  <a:schemeClr val="bg1"/>
                </a:solidFill>
              </a:rPr>
              <a:t>Right </a:t>
            </a:r>
            <a:r>
              <a:rPr lang="en-AU" sz="2400" dirty="0">
                <a:solidFill>
                  <a:schemeClr val="bg1"/>
                </a:solidFill>
              </a:rPr>
              <a:t>angle with elbows by the side of their body </a:t>
            </a:r>
            <a:endParaRPr lang="en-AU" sz="2400" dirty="0" smtClean="0">
              <a:solidFill>
                <a:schemeClr val="bg1"/>
              </a:solidFill>
            </a:endParaRPr>
          </a:p>
          <a:p>
            <a:pPr marL="285750" indent="-285750">
              <a:buFont typeface="Arial"/>
              <a:buChar char="•"/>
            </a:pPr>
            <a:r>
              <a:rPr lang="en-AU" sz="2400" dirty="0" smtClean="0">
                <a:solidFill>
                  <a:schemeClr val="bg1"/>
                </a:solidFill>
              </a:rPr>
              <a:t>Maximum </a:t>
            </a:r>
            <a:r>
              <a:rPr lang="en-AU" sz="2400" dirty="0">
                <a:solidFill>
                  <a:schemeClr val="bg1"/>
                </a:solidFill>
              </a:rPr>
              <a:t>bench press test</a:t>
            </a:r>
          </a:p>
          <a:p>
            <a:endParaRPr lang="en-US" dirty="0"/>
          </a:p>
        </p:txBody>
      </p:sp>
      <p:sp>
        <p:nvSpPr>
          <p:cNvPr id="6" name="TextBox 5"/>
          <p:cNvSpPr txBox="1"/>
          <p:nvPr/>
        </p:nvSpPr>
        <p:spPr>
          <a:xfrm>
            <a:off x="4211960" y="1556792"/>
            <a:ext cx="4680520" cy="5170646"/>
          </a:xfrm>
          <a:prstGeom prst="rect">
            <a:avLst/>
          </a:prstGeom>
          <a:noFill/>
        </p:spPr>
        <p:txBody>
          <a:bodyPr wrap="square" rtlCol="0">
            <a:spAutoFit/>
          </a:bodyPr>
          <a:lstStyle/>
          <a:p>
            <a:pPr marL="285750" indent="-285750">
              <a:buFont typeface="Arial"/>
              <a:buChar char="•"/>
            </a:pPr>
            <a:r>
              <a:rPr lang="en-AU" sz="2400" dirty="0">
                <a:solidFill>
                  <a:srgbClr val="FFFFFF"/>
                </a:solidFill>
              </a:rPr>
              <a:t>Should be used if clients goal is to lose weight, tone or increase muscle mass </a:t>
            </a:r>
          </a:p>
          <a:p>
            <a:pPr marL="285750" indent="-285750">
              <a:buFont typeface="Arial"/>
              <a:buChar char="•"/>
            </a:pPr>
            <a:r>
              <a:rPr lang="en-AU" sz="2400" dirty="0">
                <a:solidFill>
                  <a:srgbClr val="FFFFFF"/>
                </a:solidFill>
              </a:rPr>
              <a:t>Girth measurements: marker to measure, tape measure </a:t>
            </a:r>
          </a:p>
          <a:p>
            <a:pPr marL="285750" indent="-285750">
              <a:buFont typeface="Arial"/>
              <a:buChar char="•"/>
            </a:pPr>
            <a:r>
              <a:rPr lang="en-AU" sz="2400" dirty="0">
                <a:solidFill>
                  <a:srgbClr val="FFFFFF"/>
                </a:solidFill>
              </a:rPr>
              <a:t>Sites girth measurements should be taken:</a:t>
            </a:r>
          </a:p>
          <a:p>
            <a:pPr lvl="1">
              <a:buFontTx/>
              <a:buChar char="-"/>
            </a:pPr>
            <a:r>
              <a:rPr lang="en-AU" sz="2400" dirty="0">
                <a:solidFill>
                  <a:srgbClr val="FFFFFF"/>
                </a:solidFill>
              </a:rPr>
              <a:t>Waist &amp; abdominal </a:t>
            </a:r>
          </a:p>
          <a:p>
            <a:pPr lvl="1">
              <a:buFontTx/>
              <a:buChar char="-"/>
            </a:pPr>
            <a:r>
              <a:rPr lang="en-AU" sz="2400" dirty="0">
                <a:solidFill>
                  <a:srgbClr val="FFFFFF"/>
                </a:solidFill>
              </a:rPr>
              <a:t>Chest</a:t>
            </a:r>
          </a:p>
          <a:p>
            <a:pPr lvl="1">
              <a:buFontTx/>
              <a:buChar char="-"/>
            </a:pPr>
            <a:r>
              <a:rPr lang="en-AU" sz="2400" dirty="0">
                <a:solidFill>
                  <a:srgbClr val="FFFFFF"/>
                </a:solidFill>
              </a:rPr>
              <a:t>Upper arm (relaxed &amp; flexed)</a:t>
            </a:r>
          </a:p>
          <a:p>
            <a:pPr lvl="1">
              <a:buFontTx/>
              <a:buChar char="-"/>
            </a:pPr>
            <a:r>
              <a:rPr lang="en-AU" sz="2400" dirty="0">
                <a:solidFill>
                  <a:srgbClr val="FFFFFF"/>
                </a:solidFill>
              </a:rPr>
              <a:t>Hip thigh </a:t>
            </a:r>
          </a:p>
          <a:p>
            <a:pPr marL="285750" indent="-285750">
              <a:buFont typeface="Arial"/>
              <a:buChar char="•"/>
            </a:pPr>
            <a:r>
              <a:rPr lang="en-AU" sz="2400" dirty="0">
                <a:solidFill>
                  <a:srgbClr val="FFFFFF"/>
                </a:solidFill>
              </a:rPr>
              <a:t>Also, skin fold testing </a:t>
            </a:r>
          </a:p>
          <a:p>
            <a:endParaRPr lang="en-US" dirty="0"/>
          </a:p>
        </p:txBody>
      </p:sp>
    </p:spTree>
    <p:extLst>
      <p:ext uri="{BB962C8B-B14F-4D97-AF65-F5344CB8AC3E}">
        <p14:creationId xmlns:p14="http://schemas.microsoft.com/office/powerpoint/2010/main" val="18962468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TESTS AND ASSESSMENTS </a:t>
            </a:r>
            <a:endParaRPr lang="en-US" dirty="0"/>
          </a:p>
        </p:txBody>
      </p:sp>
      <p:sp>
        <p:nvSpPr>
          <p:cNvPr id="3" name="Content Placeholder 2"/>
          <p:cNvSpPr>
            <a:spLocks noGrp="1"/>
          </p:cNvSpPr>
          <p:nvPr>
            <p:ph idx="1"/>
          </p:nvPr>
        </p:nvSpPr>
        <p:spPr>
          <a:xfrm>
            <a:off x="2339752" y="1700808"/>
            <a:ext cx="4464496" cy="792088"/>
          </a:xfrm>
        </p:spPr>
        <p:txBody>
          <a:bodyPr>
            <a:normAutofit fontScale="77500" lnSpcReduction="20000"/>
          </a:bodyPr>
          <a:lstStyle/>
          <a:p>
            <a:pPr marL="0" indent="0" algn="ctr">
              <a:buNone/>
            </a:pPr>
            <a:r>
              <a:rPr lang="en-AU" sz="3600" b="1" u="sng" dirty="0">
                <a:solidFill>
                  <a:srgbClr val="FF0000"/>
                </a:solidFill>
              </a:rPr>
              <a:t>Cardiovascular Response </a:t>
            </a:r>
          </a:p>
          <a:p>
            <a:pPr marL="0" indent="0" algn="ctr">
              <a:buNone/>
            </a:pPr>
            <a:endParaRPr lang="en-US" dirty="0"/>
          </a:p>
        </p:txBody>
      </p:sp>
      <p:sp>
        <p:nvSpPr>
          <p:cNvPr id="5" name="Content Placeholder 3"/>
          <p:cNvSpPr txBox="1">
            <a:spLocks/>
          </p:cNvSpPr>
          <p:nvPr/>
        </p:nvSpPr>
        <p:spPr>
          <a:xfrm>
            <a:off x="2051720" y="2204864"/>
            <a:ext cx="5112568" cy="4032448"/>
          </a:xfrm>
          <a:prstGeom prst="rect">
            <a:avLst/>
          </a:prstGeom>
        </p:spPr>
        <p:txBody>
          <a:bodyPr>
            <a:normAutofit lnSpcReduction="100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Resting HR needs to be taken first </a:t>
            </a:r>
          </a:p>
          <a:p>
            <a:r>
              <a:rPr lang="en-AU" dirty="0" smtClean="0"/>
              <a:t>VO2 Max: maximal amount of oxygen an athlete consumes when exercising: higher the VO2 max, better the endurance of the athlete </a:t>
            </a:r>
          </a:p>
          <a:p>
            <a:r>
              <a:rPr lang="en-AU" dirty="0" smtClean="0"/>
              <a:t>Cycle Ergometer Test (heart rate monitor) </a:t>
            </a:r>
          </a:p>
          <a:p>
            <a:r>
              <a:rPr lang="en-AU" dirty="0" smtClean="0"/>
              <a:t>Beep test </a:t>
            </a:r>
          </a:p>
          <a:p>
            <a:r>
              <a:rPr lang="en-AU" dirty="0" smtClean="0"/>
              <a:t>Cooper’s 12 minute run </a:t>
            </a:r>
            <a:endParaRPr lang="en-AU" dirty="0"/>
          </a:p>
        </p:txBody>
      </p:sp>
      <p:sp>
        <p:nvSpPr>
          <p:cNvPr id="4" name="TextBox 3"/>
          <p:cNvSpPr txBox="1"/>
          <p:nvPr/>
        </p:nvSpPr>
        <p:spPr>
          <a:xfrm>
            <a:off x="3923928" y="5085184"/>
            <a:ext cx="3531736" cy="646331"/>
          </a:xfrm>
          <a:prstGeom prst="rect">
            <a:avLst/>
          </a:prstGeom>
          <a:noFill/>
        </p:spPr>
        <p:txBody>
          <a:bodyPr wrap="none" rtlCol="0">
            <a:spAutoFit/>
          </a:bodyPr>
          <a:lstStyle/>
          <a:p>
            <a:r>
              <a:rPr lang="en-AU" dirty="0">
                <a:hlinkClick r:id="rId2"/>
              </a:rPr>
              <a:t>https://youtu.be/RUwLdGz7XtA</a:t>
            </a:r>
            <a:endParaRPr lang="en-AU" dirty="0"/>
          </a:p>
          <a:p>
            <a:endParaRPr lang="en-US" dirty="0"/>
          </a:p>
        </p:txBody>
      </p:sp>
    </p:spTree>
    <p:extLst>
      <p:ext uri="{BB962C8B-B14F-4D97-AF65-F5344CB8AC3E}">
        <p14:creationId xmlns:p14="http://schemas.microsoft.com/office/powerpoint/2010/main" val="3635745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583487" cy="671736"/>
          </a:xfrm>
        </p:spPr>
        <p:txBody>
          <a:bodyPr/>
          <a:lstStyle/>
          <a:p>
            <a:pPr algn="ctr"/>
            <a:r>
              <a:rPr lang="en-AU" b="1" dirty="0" smtClean="0"/>
              <a:t>LIKELY DEMANDS</a:t>
            </a:r>
            <a:endParaRPr lang="en-AU" b="1" dirty="0"/>
          </a:p>
        </p:txBody>
      </p:sp>
      <p:sp>
        <p:nvSpPr>
          <p:cNvPr id="3" name="Content Placeholder 2"/>
          <p:cNvSpPr>
            <a:spLocks noGrp="1"/>
          </p:cNvSpPr>
          <p:nvPr>
            <p:ph idx="1"/>
          </p:nvPr>
        </p:nvSpPr>
        <p:spPr>
          <a:xfrm>
            <a:off x="755576" y="1700808"/>
            <a:ext cx="7704856" cy="4968552"/>
          </a:xfrm>
        </p:spPr>
        <p:txBody>
          <a:bodyPr>
            <a:noAutofit/>
          </a:bodyPr>
          <a:lstStyle/>
          <a:p>
            <a:r>
              <a:rPr lang="en-AU" sz="2800" dirty="0" smtClean="0"/>
              <a:t>When planning a session it is important to consider the demands that a client may be placed under.</a:t>
            </a:r>
          </a:p>
          <a:p>
            <a:r>
              <a:rPr lang="en-AU" sz="2800" dirty="0" smtClean="0"/>
              <a:t>A demand is the required effort or ability required to complete the activity. </a:t>
            </a:r>
          </a:p>
          <a:p>
            <a:r>
              <a:rPr lang="en-AU" sz="2800" dirty="0" smtClean="0"/>
              <a:t>Tests &amp; assessments completed will determine whether the client is capable </a:t>
            </a:r>
          </a:p>
          <a:p>
            <a:pPr marL="0" indent="0">
              <a:buNone/>
            </a:pPr>
            <a:endParaRPr lang="en-AU" sz="3600" b="1" u="sng" dirty="0" smtClean="0">
              <a:solidFill>
                <a:srgbClr val="FFFF00"/>
              </a:solidFill>
            </a:endParaRPr>
          </a:p>
        </p:txBody>
      </p:sp>
    </p:spTree>
    <p:extLst>
      <p:ext uri="{BB962C8B-B14F-4D97-AF65-F5344CB8AC3E}">
        <p14:creationId xmlns:p14="http://schemas.microsoft.com/office/powerpoint/2010/main" val="26684271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a:t>LIKELY DEMANDS</a:t>
            </a:r>
            <a:endParaRPr lang="en-US" dirty="0"/>
          </a:p>
        </p:txBody>
      </p:sp>
      <p:sp>
        <p:nvSpPr>
          <p:cNvPr id="3" name="Content Placeholder 2"/>
          <p:cNvSpPr>
            <a:spLocks noGrp="1"/>
          </p:cNvSpPr>
          <p:nvPr>
            <p:ph idx="1"/>
          </p:nvPr>
        </p:nvSpPr>
        <p:spPr>
          <a:xfrm>
            <a:off x="779463" y="1052736"/>
            <a:ext cx="7583487" cy="4984994"/>
          </a:xfrm>
        </p:spPr>
        <p:txBody>
          <a:bodyPr>
            <a:noAutofit/>
          </a:bodyPr>
          <a:lstStyle/>
          <a:p>
            <a:pPr marL="0" indent="0">
              <a:buNone/>
            </a:pPr>
            <a:r>
              <a:rPr lang="en-AU" sz="2400" b="1" u="sng" dirty="0">
                <a:solidFill>
                  <a:srgbClr val="FF0000"/>
                </a:solidFill>
              </a:rPr>
              <a:t>Likely demands include:</a:t>
            </a:r>
          </a:p>
          <a:p>
            <a:pPr>
              <a:buFontTx/>
              <a:buChar char="-"/>
            </a:pPr>
            <a:r>
              <a:rPr lang="en-AU" sz="2400" dirty="0"/>
              <a:t>Physical </a:t>
            </a:r>
          </a:p>
          <a:p>
            <a:pPr>
              <a:buFontTx/>
              <a:buChar char="-"/>
            </a:pPr>
            <a:r>
              <a:rPr lang="en-AU" sz="2400" dirty="0"/>
              <a:t>Emotional </a:t>
            </a:r>
          </a:p>
          <a:p>
            <a:pPr>
              <a:buFontTx/>
              <a:buChar char="-"/>
            </a:pPr>
            <a:r>
              <a:rPr lang="en-AU" sz="2400" dirty="0"/>
              <a:t>Psychological</a:t>
            </a:r>
          </a:p>
          <a:p>
            <a:pPr>
              <a:buFontTx/>
              <a:buChar char="-"/>
            </a:pPr>
            <a:r>
              <a:rPr lang="en-AU" sz="2400" dirty="0"/>
              <a:t>Group </a:t>
            </a:r>
          </a:p>
          <a:p>
            <a:pPr>
              <a:buFontTx/>
              <a:buChar char="-"/>
            </a:pPr>
            <a:r>
              <a:rPr lang="en-AU" sz="2400" dirty="0"/>
              <a:t>Individuals within groups  </a:t>
            </a:r>
          </a:p>
          <a:p>
            <a:pPr>
              <a:buFontTx/>
              <a:buChar char="-"/>
            </a:pPr>
            <a:endParaRPr lang="en-AU" dirty="0"/>
          </a:p>
          <a:p>
            <a:pPr marL="0" indent="0" algn="ctr">
              <a:buNone/>
            </a:pPr>
            <a:r>
              <a:rPr lang="en-AU" sz="2400" b="1" u="sng" dirty="0">
                <a:solidFill>
                  <a:srgbClr val="FFFF00"/>
                </a:solidFill>
              </a:rPr>
              <a:t>Complete Activity 3.5 page 114-115 </a:t>
            </a:r>
          </a:p>
          <a:p>
            <a:pPr marL="0" indent="0" algn="ctr">
              <a:buNone/>
            </a:pPr>
            <a:r>
              <a:rPr lang="en-AU" sz="2400" b="1" u="sng" dirty="0">
                <a:solidFill>
                  <a:srgbClr val="FFFF00"/>
                </a:solidFill>
              </a:rPr>
              <a:t>Chapter 3 – Review Questions 2 page 115 </a:t>
            </a:r>
            <a:endParaRPr lang="en-US" sz="2400" dirty="0"/>
          </a:p>
        </p:txBody>
      </p:sp>
    </p:spTree>
    <p:extLst>
      <p:ext uri="{BB962C8B-B14F-4D97-AF65-F5344CB8AC3E}">
        <p14:creationId xmlns:p14="http://schemas.microsoft.com/office/powerpoint/2010/main" val="3941526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71736"/>
          </a:xfrm>
        </p:spPr>
        <p:txBody>
          <a:bodyPr/>
          <a:lstStyle/>
          <a:p>
            <a:pPr algn="ctr"/>
            <a:r>
              <a:rPr lang="en-AU" b="1" dirty="0" smtClean="0"/>
              <a:t>DEVELOP A SESSION</a:t>
            </a:r>
            <a:endParaRPr lang="en-AU" b="1" dirty="0"/>
          </a:p>
        </p:txBody>
      </p:sp>
      <p:sp>
        <p:nvSpPr>
          <p:cNvPr id="3" name="Content Placeholder 2"/>
          <p:cNvSpPr>
            <a:spLocks noGrp="1"/>
          </p:cNvSpPr>
          <p:nvPr>
            <p:ph idx="1"/>
          </p:nvPr>
        </p:nvSpPr>
        <p:spPr>
          <a:xfrm>
            <a:off x="457200" y="1124744"/>
            <a:ext cx="8229600" cy="5544616"/>
          </a:xfrm>
        </p:spPr>
        <p:txBody>
          <a:bodyPr>
            <a:normAutofit/>
          </a:bodyPr>
          <a:lstStyle/>
          <a:p>
            <a:pPr marL="0" indent="0">
              <a:buNone/>
            </a:pPr>
            <a:r>
              <a:rPr lang="en-AU" b="1" u="sng" dirty="0" smtClean="0">
                <a:solidFill>
                  <a:srgbClr val="FF0000"/>
                </a:solidFill>
              </a:rPr>
              <a:t>SESSION PLAN </a:t>
            </a:r>
          </a:p>
          <a:p>
            <a:r>
              <a:rPr lang="en-AU" dirty="0" smtClean="0"/>
              <a:t>When planning a session an instructor needs to be prepared </a:t>
            </a:r>
          </a:p>
          <a:p>
            <a:r>
              <a:rPr lang="en-AU" dirty="0" smtClean="0"/>
              <a:t>A session plan should be designed to meet the identified needs, abilities &amp; risk factors of participants according to relevant legislation &amp; organisational policies &amp; procedures </a:t>
            </a:r>
          </a:p>
          <a:p>
            <a:r>
              <a:rPr lang="en-AU" dirty="0" smtClean="0"/>
              <a:t>A session plan should include the following aspects:</a:t>
            </a:r>
          </a:p>
          <a:p>
            <a:pPr>
              <a:buFontTx/>
              <a:buChar char="-"/>
            </a:pPr>
            <a:r>
              <a:rPr lang="en-AU" dirty="0" smtClean="0"/>
              <a:t>Aims </a:t>
            </a:r>
          </a:p>
          <a:p>
            <a:pPr>
              <a:buFontTx/>
              <a:buChar char="-"/>
            </a:pPr>
            <a:r>
              <a:rPr lang="en-AU" dirty="0" smtClean="0"/>
              <a:t>Dates &amp; times </a:t>
            </a:r>
          </a:p>
          <a:p>
            <a:pPr>
              <a:buFontTx/>
              <a:buChar char="-"/>
            </a:pPr>
            <a:r>
              <a:rPr lang="en-AU" dirty="0" smtClean="0"/>
              <a:t>Activity stages &amp; structure </a:t>
            </a:r>
          </a:p>
          <a:p>
            <a:pPr>
              <a:buFontTx/>
              <a:buChar char="-"/>
            </a:pPr>
            <a:r>
              <a:rPr lang="en-AU" dirty="0" smtClean="0"/>
              <a:t>Logistics </a:t>
            </a:r>
            <a:endParaRPr lang="en-AU" dirty="0"/>
          </a:p>
        </p:txBody>
      </p:sp>
    </p:spTree>
    <p:extLst>
      <p:ext uri="{BB962C8B-B14F-4D97-AF65-F5344CB8AC3E}">
        <p14:creationId xmlns:p14="http://schemas.microsoft.com/office/powerpoint/2010/main" val="1902543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a:t>DEVELOP A </a:t>
            </a:r>
            <a:r>
              <a:rPr lang="en-AU" b="1" dirty="0" smtClean="0"/>
              <a:t>SESSION</a:t>
            </a:r>
            <a:endParaRPr lang="en-AU" dirty="0"/>
          </a:p>
        </p:txBody>
      </p:sp>
      <p:sp>
        <p:nvSpPr>
          <p:cNvPr id="3" name="Content Placeholder 2"/>
          <p:cNvSpPr>
            <a:spLocks noGrp="1"/>
          </p:cNvSpPr>
          <p:nvPr>
            <p:ph idx="1"/>
          </p:nvPr>
        </p:nvSpPr>
        <p:spPr>
          <a:xfrm>
            <a:off x="323529" y="1556792"/>
            <a:ext cx="8496944" cy="5040560"/>
          </a:xfrm>
        </p:spPr>
        <p:txBody>
          <a:bodyPr>
            <a:noAutofit/>
          </a:bodyPr>
          <a:lstStyle/>
          <a:p>
            <a:r>
              <a:rPr lang="en-AU" sz="2000" dirty="0" smtClean="0"/>
              <a:t>What do you want to achieve from the session?</a:t>
            </a:r>
          </a:p>
          <a:p>
            <a:r>
              <a:rPr lang="en-AU" sz="2000" dirty="0" smtClean="0"/>
              <a:t>What is the goal of the session?</a:t>
            </a:r>
          </a:p>
          <a:p>
            <a:pPr marL="0" indent="0">
              <a:buNone/>
            </a:pPr>
            <a:r>
              <a:rPr lang="en-AU" sz="2400" b="1" u="sng" dirty="0" smtClean="0">
                <a:solidFill>
                  <a:srgbClr val="FF0000"/>
                </a:solidFill>
              </a:rPr>
              <a:t>Examples of aims in Sport &amp; Recreation:</a:t>
            </a:r>
          </a:p>
          <a:p>
            <a:pPr marL="0" indent="0">
              <a:buNone/>
            </a:pPr>
            <a:r>
              <a:rPr lang="en-AU" sz="2000" dirty="0" smtClean="0"/>
              <a:t>-improved physical fitness</a:t>
            </a:r>
          </a:p>
          <a:p>
            <a:pPr marL="0" indent="0">
              <a:buNone/>
            </a:pPr>
            <a:r>
              <a:rPr lang="en-AU" sz="2000" dirty="0" smtClean="0"/>
              <a:t>-To get every participant involved in the session</a:t>
            </a:r>
          </a:p>
          <a:p>
            <a:pPr marL="0" indent="0">
              <a:buNone/>
            </a:pPr>
            <a:r>
              <a:rPr lang="en-AU" sz="2000" dirty="0" smtClean="0"/>
              <a:t>-Provide an opportunity to develop friendships </a:t>
            </a:r>
          </a:p>
          <a:p>
            <a:pPr marL="0" indent="0">
              <a:buNone/>
            </a:pPr>
            <a:r>
              <a:rPr lang="en-AU" sz="2000" dirty="0" smtClean="0"/>
              <a:t>-</a:t>
            </a:r>
            <a:r>
              <a:rPr lang="en-AU" sz="2000" dirty="0"/>
              <a:t>D</a:t>
            </a:r>
            <a:r>
              <a:rPr lang="en-AU" sz="2000" dirty="0" smtClean="0"/>
              <a:t>evelop teamwork</a:t>
            </a:r>
          </a:p>
          <a:p>
            <a:pPr marL="0" indent="0">
              <a:buNone/>
            </a:pPr>
            <a:r>
              <a:rPr lang="en-AU" sz="2000" dirty="0" smtClean="0"/>
              <a:t>-Develop knowledge of rules and strategies in the game of netball </a:t>
            </a:r>
          </a:p>
          <a:p>
            <a:r>
              <a:rPr lang="en-AU" sz="2000" dirty="0" smtClean="0"/>
              <a:t>When evaluating a session the aims and objectives should be analysed  </a:t>
            </a:r>
          </a:p>
          <a:p>
            <a:pPr marL="0" indent="0">
              <a:buNone/>
            </a:pPr>
            <a:endParaRPr lang="en-AU" dirty="0" smtClean="0"/>
          </a:p>
          <a:p>
            <a:pPr marL="0" indent="0">
              <a:buNone/>
            </a:pPr>
            <a:endParaRPr lang="en-AU" dirty="0" smtClean="0"/>
          </a:p>
          <a:p>
            <a:pPr marL="0" indent="0">
              <a:buNone/>
            </a:pPr>
            <a:endParaRPr lang="en-AU" dirty="0"/>
          </a:p>
        </p:txBody>
      </p:sp>
      <p:sp>
        <p:nvSpPr>
          <p:cNvPr id="5" name="TextBox 4"/>
          <p:cNvSpPr txBox="1"/>
          <p:nvPr/>
        </p:nvSpPr>
        <p:spPr>
          <a:xfrm>
            <a:off x="611560" y="1052736"/>
            <a:ext cx="963124" cy="523220"/>
          </a:xfrm>
          <a:prstGeom prst="rect">
            <a:avLst/>
          </a:prstGeom>
          <a:noFill/>
        </p:spPr>
        <p:txBody>
          <a:bodyPr wrap="none" rtlCol="0">
            <a:spAutoFit/>
          </a:bodyPr>
          <a:lstStyle/>
          <a:p>
            <a:r>
              <a:rPr lang="en-AU" sz="2800" b="1" u="sng" dirty="0">
                <a:solidFill>
                  <a:srgbClr val="FF0000"/>
                </a:solidFill>
              </a:rPr>
              <a:t>AIMS</a:t>
            </a:r>
            <a:endParaRPr lang="en-US" sz="2800" b="1" u="sng" dirty="0">
              <a:solidFill>
                <a:srgbClr val="FF0000"/>
              </a:solidFill>
            </a:endParaRPr>
          </a:p>
        </p:txBody>
      </p:sp>
    </p:spTree>
    <p:extLst>
      <p:ext uri="{BB962C8B-B14F-4D97-AF65-F5344CB8AC3E}">
        <p14:creationId xmlns:p14="http://schemas.microsoft.com/office/powerpoint/2010/main" val="1835120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7765296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484784"/>
            <a:ext cx="7344816" cy="4896544"/>
          </a:xfrm>
          <a:prstGeom prst="rect">
            <a:avLst/>
          </a:prstGeom>
        </p:spPr>
      </p:pic>
      <p:sp>
        <p:nvSpPr>
          <p:cNvPr id="2" name="Title 1"/>
          <p:cNvSpPr>
            <a:spLocks noGrp="1"/>
          </p:cNvSpPr>
          <p:nvPr>
            <p:ph type="title"/>
          </p:nvPr>
        </p:nvSpPr>
        <p:spPr/>
        <p:txBody>
          <a:bodyPr/>
          <a:lstStyle/>
          <a:p>
            <a:pPr algn="ctr"/>
            <a:r>
              <a:rPr lang="en-AU" b="1" dirty="0"/>
              <a:t>Plan and Conduct Sport and Recreation Sessions </a:t>
            </a:r>
            <a:endParaRPr lang="en-US" dirty="0"/>
          </a:p>
        </p:txBody>
      </p:sp>
      <p:sp>
        <p:nvSpPr>
          <p:cNvPr id="3" name="Content Placeholder 2"/>
          <p:cNvSpPr>
            <a:spLocks noGrp="1"/>
          </p:cNvSpPr>
          <p:nvPr>
            <p:ph idx="1"/>
          </p:nvPr>
        </p:nvSpPr>
        <p:spPr>
          <a:xfrm>
            <a:off x="2699792" y="1828800"/>
            <a:ext cx="5663158" cy="4208930"/>
          </a:xfrm>
        </p:spPr>
        <p:txBody>
          <a:bodyPr/>
          <a:lstStyle/>
          <a:p>
            <a:pPr marL="0" indent="0">
              <a:buNone/>
            </a:pPr>
            <a:r>
              <a:rPr lang="en-US" sz="2800" dirty="0">
                <a:solidFill>
                  <a:schemeClr val="accent3">
                    <a:lumMod val="60000"/>
                    <a:lumOff val="40000"/>
                  </a:schemeClr>
                </a:solidFill>
                <a:hlinkClick r:id="rId3"/>
              </a:rPr>
              <a:t>https://youtu.be/</a:t>
            </a:r>
            <a:r>
              <a:rPr lang="en-US" sz="2800" dirty="0" smtClean="0">
                <a:solidFill>
                  <a:schemeClr val="accent3">
                    <a:lumMod val="60000"/>
                    <a:lumOff val="40000"/>
                  </a:schemeClr>
                </a:solidFill>
                <a:hlinkClick r:id="rId3"/>
              </a:rPr>
              <a:t>vnE9Ob9iwdI</a:t>
            </a:r>
            <a:endParaRPr lang="en-US" sz="2800" dirty="0" smtClean="0">
              <a:solidFill>
                <a:schemeClr val="accent3">
                  <a:lumMod val="60000"/>
                  <a:lumOff val="40000"/>
                </a:schemeClr>
              </a:solidFill>
            </a:endParaRPr>
          </a:p>
          <a:p>
            <a:pPr marL="0" indent="0">
              <a:buNone/>
            </a:pPr>
            <a:r>
              <a:rPr lang="en-US" sz="2800" dirty="0">
                <a:solidFill>
                  <a:schemeClr val="accent3">
                    <a:lumMod val="60000"/>
                    <a:lumOff val="40000"/>
                  </a:schemeClr>
                </a:solidFill>
                <a:hlinkClick r:id="rId4"/>
              </a:rPr>
              <a:t>https://youtu.be/</a:t>
            </a:r>
            <a:r>
              <a:rPr lang="en-US" sz="2800" dirty="0" smtClean="0">
                <a:solidFill>
                  <a:schemeClr val="accent3">
                    <a:lumMod val="60000"/>
                    <a:lumOff val="40000"/>
                  </a:schemeClr>
                </a:solidFill>
                <a:hlinkClick r:id="rId4"/>
              </a:rPr>
              <a:t>ml6MGVy4oO4</a:t>
            </a:r>
            <a:endParaRPr lang="en-US" sz="2800" dirty="0" smtClean="0">
              <a:solidFill>
                <a:schemeClr val="accent3">
                  <a:lumMod val="60000"/>
                  <a:lumOff val="40000"/>
                </a:schemeClr>
              </a:solidFill>
            </a:endParaRPr>
          </a:p>
          <a:p>
            <a:pPr marL="0" indent="0">
              <a:buNone/>
            </a:pPr>
            <a:r>
              <a:rPr lang="en-US" sz="2800" dirty="0">
                <a:hlinkClick r:id="rId5"/>
              </a:rPr>
              <a:t>https://youtu.be/</a:t>
            </a:r>
            <a:r>
              <a:rPr lang="en-US" sz="2800" dirty="0" smtClean="0">
                <a:hlinkClick r:id="rId5"/>
              </a:rPr>
              <a:t>IBbdEmSZFEM</a:t>
            </a:r>
            <a:endParaRPr lang="en-US" sz="2800" dirty="0" smtClean="0"/>
          </a:p>
          <a:p>
            <a:pPr marL="0" indent="0">
              <a:buNone/>
            </a:pPr>
            <a:r>
              <a:rPr lang="en-US" sz="2800" dirty="0">
                <a:hlinkClick r:id="rId6"/>
              </a:rPr>
              <a:t>https://youtu.be/</a:t>
            </a:r>
            <a:r>
              <a:rPr lang="en-US" sz="2800" dirty="0" smtClean="0">
                <a:hlinkClick r:id="rId6"/>
              </a:rPr>
              <a:t>kTJ5b0RkKX8</a:t>
            </a:r>
            <a:endParaRPr lang="en-US" sz="2800" dirty="0" smtClean="0"/>
          </a:p>
          <a:p>
            <a:pPr marL="0" indent="0">
              <a:buNone/>
            </a:pPr>
            <a:r>
              <a:rPr lang="en-US" sz="2800" dirty="0">
                <a:hlinkClick r:id="rId7"/>
              </a:rPr>
              <a:t>https://youtu.be/</a:t>
            </a:r>
            <a:r>
              <a:rPr lang="en-US" sz="2800" dirty="0" smtClean="0">
                <a:hlinkClick r:id="rId7"/>
              </a:rPr>
              <a:t>bsXqH8Vt2ZY</a:t>
            </a:r>
            <a:endParaRPr lang="en-US" sz="2800" dirty="0" smtClean="0"/>
          </a:p>
          <a:p>
            <a:pPr marL="0" indent="0">
              <a:buNone/>
            </a:pPr>
            <a:r>
              <a:rPr lang="en-US" sz="2800" dirty="0">
                <a:hlinkClick r:id="rId8"/>
              </a:rPr>
              <a:t>https://youtu.be/</a:t>
            </a:r>
            <a:r>
              <a:rPr lang="en-US" sz="2800" dirty="0" smtClean="0">
                <a:hlinkClick r:id="rId8"/>
              </a:rPr>
              <a:t>05fMad4NbIo</a:t>
            </a:r>
            <a:endParaRPr lang="en-US" sz="2800" dirty="0" smtClean="0"/>
          </a:p>
          <a:p>
            <a:endParaRPr lang="en-US" sz="2800" dirty="0"/>
          </a:p>
        </p:txBody>
      </p:sp>
    </p:spTree>
    <p:extLst>
      <p:ext uri="{BB962C8B-B14F-4D97-AF65-F5344CB8AC3E}">
        <p14:creationId xmlns:p14="http://schemas.microsoft.com/office/powerpoint/2010/main" val="9930283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DATES &amp; TIMES </a:t>
            </a:r>
            <a:endParaRPr lang="en-AU" b="1" dirty="0"/>
          </a:p>
        </p:txBody>
      </p:sp>
      <p:sp>
        <p:nvSpPr>
          <p:cNvPr id="3" name="Content Placeholder 2"/>
          <p:cNvSpPr>
            <a:spLocks noGrp="1"/>
          </p:cNvSpPr>
          <p:nvPr>
            <p:ph idx="1"/>
          </p:nvPr>
        </p:nvSpPr>
        <p:spPr/>
        <p:txBody>
          <a:bodyPr/>
          <a:lstStyle/>
          <a:p>
            <a:r>
              <a:rPr lang="en-AU" dirty="0" smtClean="0"/>
              <a:t>When is the session going to take place and at what time?</a:t>
            </a:r>
          </a:p>
          <a:p>
            <a:r>
              <a:rPr lang="en-AU" dirty="0" smtClean="0"/>
              <a:t>11am spin class will attract who?</a:t>
            </a:r>
          </a:p>
          <a:p>
            <a:r>
              <a:rPr lang="en-AU" dirty="0" smtClean="0"/>
              <a:t>6pm spin class will attract who?</a:t>
            </a:r>
          </a:p>
          <a:p>
            <a:pPr marL="0" indent="0">
              <a:buNone/>
            </a:pPr>
            <a:endParaRPr lang="en-AU" dirty="0"/>
          </a:p>
        </p:txBody>
      </p:sp>
      <p:sp>
        <p:nvSpPr>
          <p:cNvPr id="4" name="TextBox 3"/>
          <p:cNvSpPr txBox="1"/>
          <p:nvPr/>
        </p:nvSpPr>
        <p:spPr>
          <a:xfrm>
            <a:off x="1043608" y="3933056"/>
            <a:ext cx="4824536" cy="738664"/>
          </a:xfrm>
          <a:prstGeom prst="rect">
            <a:avLst/>
          </a:prstGeom>
          <a:noFill/>
        </p:spPr>
        <p:txBody>
          <a:bodyPr wrap="square" rtlCol="0">
            <a:spAutoFit/>
          </a:bodyPr>
          <a:lstStyle/>
          <a:p>
            <a:r>
              <a:rPr lang="en-US" sz="2400" dirty="0">
                <a:hlinkClick r:id="rId2"/>
              </a:rPr>
              <a:t>https://youtu.be/</a:t>
            </a:r>
            <a:r>
              <a:rPr lang="en-US" sz="2400" dirty="0" smtClean="0">
                <a:hlinkClick r:id="rId2"/>
              </a:rPr>
              <a:t>Tzm6TEManmQ</a:t>
            </a:r>
            <a:endParaRPr lang="en-US" sz="2400" dirty="0" smtClean="0"/>
          </a:p>
          <a:p>
            <a:endParaRPr lang="en-US" dirty="0"/>
          </a:p>
        </p:txBody>
      </p:sp>
    </p:spTree>
    <p:extLst>
      <p:ext uri="{BB962C8B-B14F-4D97-AF65-F5344CB8AC3E}">
        <p14:creationId xmlns:p14="http://schemas.microsoft.com/office/powerpoint/2010/main" val="4080492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ACTIVITY STAGES &amp; STRUCTURE </a:t>
            </a:r>
            <a:endParaRPr lang="en-AU" b="1" dirty="0"/>
          </a:p>
        </p:txBody>
      </p:sp>
      <p:sp>
        <p:nvSpPr>
          <p:cNvPr id="3" name="Content Placeholder 2"/>
          <p:cNvSpPr>
            <a:spLocks noGrp="1"/>
          </p:cNvSpPr>
          <p:nvPr>
            <p:ph idx="1"/>
          </p:nvPr>
        </p:nvSpPr>
        <p:spPr/>
        <p:txBody>
          <a:bodyPr>
            <a:normAutofit/>
          </a:bodyPr>
          <a:lstStyle/>
          <a:p>
            <a:pPr marL="0" indent="0">
              <a:buNone/>
            </a:pPr>
            <a:r>
              <a:rPr lang="en-AU" sz="2400" dirty="0"/>
              <a:t>H</a:t>
            </a:r>
            <a:r>
              <a:rPr lang="en-AU" sz="2400" dirty="0" smtClean="0"/>
              <a:t>ow the session will be run &amp; what structure will be chosen?</a:t>
            </a:r>
          </a:p>
          <a:p>
            <a:r>
              <a:rPr lang="en-AU" sz="2400" dirty="0" smtClean="0"/>
              <a:t>The session may start with a warm up, followed by main activity, ending with a cool down.</a:t>
            </a:r>
          </a:p>
          <a:p>
            <a:r>
              <a:rPr lang="en-AU" sz="2400" dirty="0" smtClean="0"/>
              <a:t>May have a skills session if one of the aims is to improve a specific skill. </a:t>
            </a:r>
          </a:p>
          <a:p>
            <a:r>
              <a:rPr lang="en-AU" sz="2400" dirty="0" smtClean="0"/>
              <a:t>Each component should be allocated a duration of time </a:t>
            </a:r>
          </a:p>
        </p:txBody>
      </p:sp>
    </p:spTree>
    <p:extLst>
      <p:ext uri="{BB962C8B-B14F-4D97-AF65-F5344CB8AC3E}">
        <p14:creationId xmlns:p14="http://schemas.microsoft.com/office/powerpoint/2010/main" val="3875537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LOGISTICS</a:t>
            </a:r>
            <a:endParaRPr lang="en-AU" b="1" dirty="0"/>
          </a:p>
        </p:txBody>
      </p:sp>
      <p:sp>
        <p:nvSpPr>
          <p:cNvPr id="3" name="Content Placeholder 2"/>
          <p:cNvSpPr>
            <a:spLocks noGrp="1"/>
          </p:cNvSpPr>
          <p:nvPr>
            <p:ph idx="1"/>
          </p:nvPr>
        </p:nvSpPr>
        <p:spPr>
          <a:xfrm>
            <a:off x="395536" y="1828800"/>
            <a:ext cx="8280919" cy="4208930"/>
          </a:xfrm>
        </p:spPr>
        <p:txBody>
          <a:bodyPr>
            <a:noAutofit/>
          </a:bodyPr>
          <a:lstStyle/>
          <a:p>
            <a:r>
              <a:rPr lang="en-AU" sz="2400" dirty="0" smtClean="0"/>
              <a:t>Refers to the management and running of the session.</a:t>
            </a:r>
          </a:p>
          <a:p>
            <a:r>
              <a:rPr lang="en-AU" sz="2400" dirty="0" smtClean="0"/>
              <a:t>It involves the organisation of people, facilities &amp; supplies </a:t>
            </a:r>
          </a:p>
          <a:p>
            <a:pPr marL="0" indent="0">
              <a:buNone/>
            </a:pPr>
            <a:r>
              <a:rPr lang="en-AU" sz="2400" b="1" u="sng" dirty="0" smtClean="0">
                <a:solidFill>
                  <a:srgbClr val="FF0000"/>
                </a:solidFill>
              </a:rPr>
              <a:t>Resources needed:</a:t>
            </a:r>
          </a:p>
          <a:p>
            <a:r>
              <a:rPr lang="en-AU" sz="2400" b="1" u="sng" dirty="0" smtClean="0">
                <a:solidFill>
                  <a:srgbClr val="FF0000"/>
                </a:solidFill>
              </a:rPr>
              <a:t>Physical resources: </a:t>
            </a:r>
          </a:p>
          <a:p>
            <a:pPr marL="0" indent="0">
              <a:buNone/>
            </a:pPr>
            <a:r>
              <a:rPr lang="en-AU" sz="2400" b="1" dirty="0"/>
              <a:t>R</a:t>
            </a:r>
            <a:r>
              <a:rPr lang="en-AU" sz="2400" dirty="0" smtClean="0"/>
              <a:t>elate to equipment or materials required to complete the session. Safety equipment e.g. food, water, first aid supplies. If you were to run an outdoor personal training session the resources may be medicine balls, free weights, skipping ropes </a:t>
            </a:r>
            <a:endParaRPr lang="en-AU" sz="2400" dirty="0"/>
          </a:p>
        </p:txBody>
      </p:sp>
    </p:spTree>
    <p:extLst>
      <p:ext uri="{BB962C8B-B14F-4D97-AF65-F5344CB8AC3E}">
        <p14:creationId xmlns:p14="http://schemas.microsoft.com/office/powerpoint/2010/main" val="4227988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27720"/>
          </a:xfrm>
        </p:spPr>
        <p:txBody>
          <a:bodyPr/>
          <a:lstStyle/>
          <a:p>
            <a:pPr algn="ctr"/>
            <a:r>
              <a:rPr lang="en-AU" b="1" dirty="0" smtClean="0"/>
              <a:t>LOGISTIC</a:t>
            </a:r>
            <a:r>
              <a:rPr lang="en-AU" dirty="0" smtClean="0"/>
              <a:t>S</a:t>
            </a:r>
            <a:endParaRPr lang="en-AU" dirty="0"/>
          </a:p>
        </p:txBody>
      </p:sp>
      <p:sp>
        <p:nvSpPr>
          <p:cNvPr id="3" name="Content Placeholder 2"/>
          <p:cNvSpPr>
            <a:spLocks noGrp="1"/>
          </p:cNvSpPr>
          <p:nvPr>
            <p:ph idx="1"/>
          </p:nvPr>
        </p:nvSpPr>
        <p:spPr>
          <a:xfrm>
            <a:off x="323529" y="980728"/>
            <a:ext cx="8039422" cy="5057002"/>
          </a:xfrm>
        </p:spPr>
        <p:txBody>
          <a:bodyPr>
            <a:noAutofit/>
          </a:bodyPr>
          <a:lstStyle/>
          <a:p>
            <a:pPr marL="0" indent="0">
              <a:buNone/>
            </a:pPr>
            <a:r>
              <a:rPr lang="en-AU" sz="2400" b="1" u="sng" dirty="0" smtClean="0">
                <a:solidFill>
                  <a:srgbClr val="FF0000"/>
                </a:solidFill>
              </a:rPr>
              <a:t>Human Resources:</a:t>
            </a:r>
          </a:p>
          <a:p>
            <a:r>
              <a:rPr lang="en-AU" sz="2400" dirty="0" smtClean="0"/>
              <a:t>May need additional support and support personnel to assist you to run a safe session. </a:t>
            </a:r>
          </a:p>
          <a:p>
            <a:r>
              <a:rPr lang="en-AU" sz="2400" dirty="0" smtClean="0"/>
              <a:t>A level of supervision is required for any activity or session being conducted</a:t>
            </a:r>
          </a:p>
          <a:p>
            <a:r>
              <a:rPr lang="en-AU" sz="2400" dirty="0" smtClean="0"/>
              <a:t>The level of supervision is based on:</a:t>
            </a:r>
          </a:p>
          <a:p>
            <a:pPr>
              <a:buFont typeface="Wingdings" pitchFamily="2" charset="2"/>
              <a:buChar char="ü"/>
            </a:pPr>
            <a:r>
              <a:rPr lang="en-AU" sz="2400" dirty="0" smtClean="0"/>
              <a:t>The type of site</a:t>
            </a:r>
          </a:p>
          <a:p>
            <a:pPr>
              <a:buFont typeface="Wingdings" pitchFamily="2" charset="2"/>
              <a:buChar char="ü"/>
            </a:pPr>
            <a:r>
              <a:rPr lang="en-AU" sz="2400" dirty="0" smtClean="0"/>
              <a:t>The type of session conducted </a:t>
            </a:r>
          </a:p>
          <a:p>
            <a:pPr>
              <a:buFont typeface="Wingdings" pitchFamily="2" charset="2"/>
              <a:buChar char="ü"/>
            </a:pPr>
            <a:r>
              <a:rPr lang="en-AU" sz="2400" dirty="0" smtClean="0"/>
              <a:t>The number of participants </a:t>
            </a:r>
          </a:p>
          <a:p>
            <a:pPr>
              <a:buFont typeface="Wingdings" pitchFamily="2" charset="2"/>
              <a:buChar char="ü"/>
            </a:pPr>
            <a:r>
              <a:rPr lang="en-AU" sz="2400" dirty="0" smtClean="0"/>
              <a:t>Type of group </a:t>
            </a:r>
            <a:endParaRPr lang="en-AU" sz="2400" dirty="0"/>
          </a:p>
        </p:txBody>
      </p:sp>
      <p:sp>
        <p:nvSpPr>
          <p:cNvPr id="4" name="TextBox 3"/>
          <p:cNvSpPr txBox="1"/>
          <p:nvPr/>
        </p:nvSpPr>
        <p:spPr>
          <a:xfrm>
            <a:off x="5940152" y="3645024"/>
            <a:ext cx="2808312" cy="2862322"/>
          </a:xfrm>
          <a:prstGeom prst="rect">
            <a:avLst/>
          </a:prstGeom>
          <a:solidFill>
            <a:srgbClr val="FFFF00"/>
          </a:solidFill>
        </p:spPr>
        <p:txBody>
          <a:bodyPr wrap="square" rtlCol="0">
            <a:spAutoFit/>
          </a:bodyPr>
          <a:lstStyle/>
          <a:p>
            <a:r>
              <a:rPr lang="en-AU" sz="2000" b="1" dirty="0" smtClean="0"/>
              <a:t>Support personnel may include: </a:t>
            </a:r>
          </a:p>
          <a:p>
            <a:pPr marL="285750" indent="-285750">
              <a:buFontTx/>
              <a:buChar char="-"/>
            </a:pPr>
            <a:r>
              <a:rPr lang="en-AU" sz="2000" b="1" dirty="0" smtClean="0"/>
              <a:t>Coaches</a:t>
            </a:r>
          </a:p>
          <a:p>
            <a:pPr marL="285750" indent="-285750">
              <a:buFontTx/>
              <a:buChar char="-"/>
            </a:pPr>
            <a:r>
              <a:rPr lang="en-AU" sz="2000" b="1" dirty="0" smtClean="0"/>
              <a:t>Teachers</a:t>
            </a:r>
          </a:p>
          <a:p>
            <a:pPr marL="285750" indent="-285750">
              <a:buFontTx/>
              <a:buChar char="-"/>
            </a:pPr>
            <a:r>
              <a:rPr lang="en-AU" sz="2000" b="1" dirty="0" smtClean="0"/>
              <a:t>Health professionals </a:t>
            </a:r>
          </a:p>
          <a:p>
            <a:pPr marL="285750" indent="-285750">
              <a:buFontTx/>
              <a:buChar char="-"/>
            </a:pPr>
            <a:r>
              <a:rPr lang="en-AU" sz="2000" b="1" dirty="0" smtClean="0"/>
              <a:t>Carers </a:t>
            </a:r>
          </a:p>
          <a:p>
            <a:pPr marL="285750" indent="-285750">
              <a:buFontTx/>
              <a:buChar char="-"/>
            </a:pPr>
            <a:r>
              <a:rPr lang="en-AU" sz="2000" b="1" dirty="0" smtClean="0"/>
              <a:t>Parents or guardians </a:t>
            </a:r>
            <a:endParaRPr lang="en-AU" sz="2000" b="1" dirty="0"/>
          </a:p>
        </p:txBody>
      </p:sp>
    </p:spTree>
    <p:extLst>
      <p:ext uri="{BB962C8B-B14F-4D97-AF65-F5344CB8AC3E}">
        <p14:creationId xmlns:p14="http://schemas.microsoft.com/office/powerpoint/2010/main" val="598598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71736"/>
          </a:xfrm>
        </p:spPr>
        <p:txBody>
          <a:bodyPr/>
          <a:lstStyle/>
          <a:p>
            <a:pPr algn="ctr"/>
            <a:r>
              <a:rPr lang="en-AU" b="1" dirty="0"/>
              <a:t>LOGISTIC</a:t>
            </a:r>
            <a:r>
              <a:rPr lang="en-AU" dirty="0"/>
              <a:t>S</a:t>
            </a:r>
            <a:endParaRPr lang="en-US" dirty="0"/>
          </a:p>
        </p:txBody>
      </p:sp>
      <p:sp>
        <p:nvSpPr>
          <p:cNvPr id="4" name="Text Placeholder 6"/>
          <p:cNvSpPr>
            <a:spLocks noGrp="1"/>
          </p:cNvSpPr>
          <p:nvPr>
            <p:ph idx="1"/>
          </p:nvPr>
        </p:nvSpPr>
        <p:spPr>
          <a:xfrm>
            <a:off x="779463" y="1268413"/>
            <a:ext cx="3144465" cy="720427"/>
          </a:xfrm>
        </p:spPr>
        <p:txBody>
          <a:bodyPr/>
          <a:lstStyle/>
          <a:p>
            <a:pPr marL="0" indent="0">
              <a:buNone/>
            </a:pPr>
            <a:r>
              <a:rPr lang="en-AU" b="1" u="sng" dirty="0" smtClean="0">
                <a:solidFill>
                  <a:srgbClr val="FF0000"/>
                </a:solidFill>
              </a:rPr>
              <a:t>Financial Resources </a:t>
            </a:r>
            <a:endParaRPr lang="en-AU" b="1" u="sng" dirty="0">
              <a:solidFill>
                <a:srgbClr val="FF0000"/>
              </a:solidFill>
            </a:endParaRPr>
          </a:p>
        </p:txBody>
      </p:sp>
      <p:sp>
        <p:nvSpPr>
          <p:cNvPr id="6" name="Content Placeholder 7"/>
          <p:cNvSpPr txBox="1">
            <a:spLocks/>
          </p:cNvSpPr>
          <p:nvPr/>
        </p:nvSpPr>
        <p:spPr>
          <a:xfrm>
            <a:off x="755576" y="1988840"/>
            <a:ext cx="3657600" cy="36861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Relate to money </a:t>
            </a:r>
          </a:p>
          <a:p>
            <a:r>
              <a:rPr lang="en-AU" dirty="0" smtClean="0"/>
              <a:t>Do you have the right amount of funds available to run the session?</a:t>
            </a:r>
          </a:p>
          <a:p>
            <a:r>
              <a:rPr lang="en-AU" dirty="0" smtClean="0"/>
              <a:t>Have you been allocated a budget? </a:t>
            </a:r>
            <a:endParaRPr lang="en-AU" dirty="0"/>
          </a:p>
        </p:txBody>
      </p:sp>
      <p:sp>
        <p:nvSpPr>
          <p:cNvPr id="8" name="Text Placeholder 8"/>
          <p:cNvSpPr txBox="1">
            <a:spLocks/>
          </p:cNvSpPr>
          <p:nvPr/>
        </p:nvSpPr>
        <p:spPr>
          <a:xfrm>
            <a:off x="4644008" y="1196752"/>
            <a:ext cx="3599383" cy="741759"/>
          </a:xfrm>
          <a:prstGeom prst="rect">
            <a:avLst/>
          </a:prstGeom>
        </p:spPr>
        <p:txBody>
          <a:bodyPr>
            <a:normAutofit lnSpcReduction="100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lgn="ctr">
              <a:buNone/>
            </a:pPr>
            <a:r>
              <a:rPr lang="en-AU" b="1" u="sng" dirty="0" smtClean="0">
                <a:solidFill>
                  <a:srgbClr val="FF0000"/>
                </a:solidFill>
              </a:rPr>
              <a:t>Transport &amp; related logistical requirements</a:t>
            </a:r>
            <a:endParaRPr lang="en-AU" b="1" u="sng" dirty="0">
              <a:solidFill>
                <a:srgbClr val="FF0000"/>
              </a:solidFill>
            </a:endParaRPr>
          </a:p>
        </p:txBody>
      </p:sp>
      <p:sp>
        <p:nvSpPr>
          <p:cNvPr id="10" name="Content Placeholder 9"/>
          <p:cNvSpPr txBox="1">
            <a:spLocks/>
          </p:cNvSpPr>
          <p:nvPr/>
        </p:nvSpPr>
        <p:spPr>
          <a:xfrm>
            <a:off x="4716016" y="1988840"/>
            <a:ext cx="3657600" cy="36861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How participants will get to the venue.</a:t>
            </a:r>
          </a:p>
          <a:p>
            <a:r>
              <a:rPr lang="en-AU" dirty="0" smtClean="0"/>
              <a:t>Tables, barriers, megaphones and signage </a:t>
            </a:r>
          </a:p>
          <a:p>
            <a:endParaRPr lang="en-AU" dirty="0"/>
          </a:p>
        </p:txBody>
      </p:sp>
    </p:spTree>
    <p:extLst>
      <p:ext uri="{BB962C8B-B14F-4D97-AF65-F5344CB8AC3E}">
        <p14:creationId xmlns:p14="http://schemas.microsoft.com/office/powerpoint/2010/main" val="1736143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smtClean="0"/>
              <a:t>EXTERNAL FACTORS</a:t>
            </a:r>
            <a:endParaRPr lang="en-AU" b="1" dirty="0"/>
          </a:p>
        </p:txBody>
      </p:sp>
      <p:sp>
        <p:nvSpPr>
          <p:cNvPr id="3" name="Content Placeholder 2"/>
          <p:cNvSpPr>
            <a:spLocks noGrp="1"/>
          </p:cNvSpPr>
          <p:nvPr>
            <p:ph idx="1"/>
          </p:nvPr>
        </p:nvSpPr>
        <p:spPr>
          <a:xfrm>
            <a:off x="755576" y="1124744"/>
            <a:ext cx="7583487" cy="5328592"/>
          </a:xfrm>
        </p:spPr>
        <p:txBody>
          <a:bodyPr>
            <a:normAutofit/>
          </a:bodyPr>
          <a:lstStyle/>
          <a:p>
            <a:r>
              <a:rPr lang="en-AU" dirty="0" smtClean="0"/>
              <a:t>When planning &amp; developing a Sport &amp; Recreation session it is important to consider the external factors that may effect the running of the session.</a:t>
            </a:r>
          </a:p>
          <a:p>
            <a:pPr marL="0" indent="0">
              <a:buNone/>
            </a:pPr>
            <a:r>
              <a:rPr lang="en-AU" sz="2400" b="1" u="sng" dirty="0" smtClean="0">
                <a:solidFill>
                  <a:srgbClr val="FF0000"/>
                </a:solidFill>
              </a:rPr>
              <a:t>External factors may include:</a:t>
            </a:r>
          </a:p>
          <a:p>
            <a:r>
              <a:rPr lang="en-AU" dirty="0" smtClean="0"/>
              <a:t>Weather </a:t>
            </a:r>
          </a:p>
          <a:p>
            <a:r>
              <a:rPr lang="en-AU" dirty="0" smtClean="0"/>
              <a:t>Time of day</a:t>
            </a:r>
          </a:p>
          <a:p>
            <a:r>
              <a:rPr lang="en-AU" dirty="0" smtClean="0"/>
              <a:t>Environmental variables </a:t>
            </a:r>
          </a:p>
          <a:p>
            <a:r>
              <a:rPr lang="en-AU" dirty="0" smtClean="0"/>
              <a:t>Condition of site of location </a:t>
            </a:r>
          </a:p>
          <a:p>
            <a:r>
              <a:rPr lang="en-AU" dirty="0" smtClean="0"/>
              <a:t>Participant abilities </a:t>
            </a:r>
          </a:p>
          <a:p>
            <a:endParaRPr lang="en-AU" dirty="0"/>
          </a:p>
        </p:txBody>
      </p:sp>
    </p:spTree>
    <p:extLst>
      <p:ext uri="{BB962C8B-B14F-4D97-AF65-F5344CB8AC3E}">
        <p14:creationId xmlns:p14="http://schemas.microsoft.com/office/powerpoint/2010/main" val="265390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27720"/>
          </a:xfrm>
        </p:spPr>
        <p:txBody>
          <a:bodyPr/>
          <a:lstStyle/>
          <a:p>
            <a:pPr algn="ctr"/>
            <a:r>
              <a:rPr lang="en-AU" b="1" dirty="0"/>
              <a:t>EXTERNAL FACTORS </a:t>
            </a:r>
            <a:endParaRPr lang="en-US" b="1" dirty="0"/>
          </a:p>
        </p:txBody>
      </p:sp>
      <p:sp>
        <p:nvSpPr>
          <p:cNvPr id="3" name="Content Placeholder 2"/>
          <p:cNvSpPr>
            <a:spLocks noGrp="1"/>
          </p:cNvSpPr>
          <p:nvPr>
            <p:ph idx="1"/>
          </p:nvPr>
        </p:nvSpPr>
        <p:spPr>
          <a:xfrm>
            <a:off x="1259632" y="1196752"/>
            <a:ext cx="1632297" cy="576064"/>
          </a:xfrm>
        </p:spPr>
        <p:txBody>
          <a:bodyPr/>
          <a:lstStyle/>
          <a:p>
            <a:pPr marL="0" indent="0">
              <a:buNone/>
            </a:pPr>
            <a:r>
              <a:rPr lang="en-AU" b="1" u="sng" dirty="0">
                <a:solidFill>
                  <a:srgbClr val="FF0000"/>
                </a:solidFill>
              </a:rPr>
              <a:t>WEATHER</a:t>
            </a:r>
          </a:p>
          <a:p>
            <a:pPr marL="0" indent="0">
              <a:buNone/>
            </a:pPr>
            <a:endParaRPr lang="en-US" dirty="0"/>
          </a:p>
        </p:txBody>
      </p:sp>
      <p:sp>
        <p:nvSpPr>
          <p:cNvPr id="5" name="Content Placeholder 3"/>
          <p:cNvSpPr txBox="1">
            <a:spLocks/>
          </p:cNvSpPr>
          <p:nvPr/>
        </p:nvSpPr>
        <p:spPr>
          <a:xfrm>
            <a:off x="251520" y="1628800"/>
            <a:ext cx="4608512" cy="4464496"/>
          </a:xfrm>
          <a:prstGeom prst="rect">
            <a:avLst/>
          </a:prstGeom>
        </p:spPr>
        <p:txBody>
          <a:bodyPr>
            <a:normAutofit lnSpcReduction="10000"/>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Poor weather can cause damage &amp; increase likelihood of accidents.</a:t>
            </a:r>
          </a:p>
          <a:p>
            <a:r>
              <a:rPr lang="en-AU" dirty="0" smtClean="0"/>
              <a:t>As an instructor it is your responsibility to monitor the weather &amp; cancel, reschedule, change venue or modify session </a:t>
            </a:r>
          </a:p>
          <a:p>
            <a:r>
              <a:rPr lang="en-AU" dirty="0" smtClean="0"/>
              <a:t>Heat is also a problem = causing dehydration </a:t>
            </a:r>
          </a:p>
          <a:p>
            <a:r>
              <a:rPr lang="en-AU" dirty="0" smtClean="0"/>
              <a:t>Stance when giving instructions to the group</a:t>
            </a:r>
          </a:p>
        </p:txBody>
      </p:sp>
      <p:sp>
        <p:nvSpPr>
          <p:cNvPr id="7" name="Text Placeholder 4"/>
          <p:cNvSpPr txBox="1">
            <a:spLocks/>
          </p:cNvSpPr>
          <p:nvPr/>
        </p:nvSpPr>
        <p:spPr>
          <a:xfrm>
            <a:off x="5076056" y="1196752"/>
            <a:ext cx="3657600" cy="78982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AU" b="1" u="sng" dirty="0" smtClean="0">
                <a:solidFill>
                  <a:srgbClr val="FF0000"/>
                </a:solidFill>
              </a:rPr>
              <a:t>TIME OF DAY</a:t>
            </a:r>
            <a:endParaRPr lang="en-AU" b="1" u="sng" dirty="0">
              <a:solidFill>
                <a:srgbClr val="FF0000"/>
              </a:solidFill>
            </a:endParaRPr>
          </a:p>
        </p:txBody>
      </p:sp>
      <p:sp>
        <p:nvSpPr>
          <p:cNvPr id="9" name="Content Placeholder 5"/>
          <p:cNvSpPr txBox="1">
            <a:spLocks/>
          </p:cNvSpPr>
          <p:nvPr/>
        </p:nvSpPr>
        <p:spPr>
          <a:xfrm>
            <a:off x="5076056" y="1700808"/>
            <a:ext cx="3657600" cy="36861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May impact the weather conditions </a:t>
            </a:r>
          </a:p>
          <a:p>
            <a:r>
              <a:rPr lang="en-AU" dirty="0" smtClean="0"/>
              <a:t>May impact the enthusiasm &amp; mindset of the participants </a:t>
            </a:r>
          </a:p>
          <a:p>
            <a:r>
              <a:rPr lang="en-AU" dirty="0" smtClean="0"/>
              <a:t>Level of fatigue  </a:t>
            </a:r>
            <a:endParaRPr lang="en-AU" dirty="0"/>
          </a:p>
        </p:txBody>
      </p:sp>
      <p:sp>
        <p:nvSpPr>
          <p:cNvPr id="10" name="TextBox 9"/>
          <p:cNvSpPr txBox="1"/>
          <p:nvPr/>
        </p:nvSpPr>
        <p:spPr>
          <a:xfrm>
            <a:off x="257922" y="6017049"/>
            <a:ext cx="8634558" cy="677108"/>
          </a:xfrm>
          <a:prstGeom prst="rect">
            <a:avLst/>
          </a:prstGeom>
          <a:noFill/>
        </p:spPr>
        <p:txBody>
          <a:bodyPr wrap="square" rtlCol="0">
            <a:spAutoFit/>
          </a:bodyPr>
          <a:lstStyle/>
          <a:p>
            <a:pPr algn="ctr"/>
            <a:r>
              <a:rPr lang="en-AU" sz="2000" b="1" u="sng" dirty="0">
                <a:solidFill>
                  <a:srgbClr val="FFFF00"/>
                </a:solidFill>
              </a:rPr>
              <a:t>Complete Activity 3.8 page 121 of IVET</a:t>
            </a:r>
          </a:p>
          <a:p>
            <a:endParaRPr lang="en-US" dirty="0"/>
          </a:p>
        </p:txBody>
      </p:sp>
    </p:spTree>
    <p:extLst>
      <p:ext uri="{BB962C8B-B14F-4D97-AF65-F5344CB8AC3E}">
        <p14:creationId xmlns:p14="http://schemas.microsoft.com/office/powerpoint/2010/main" val="3826752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a:t>EXTERNAL FACTORS </a:t>
            </a:r>
            <a:endParaRPr lang="en-US" b="1" dirty="0"/>
          </a:p>
        </p:txBody>
      </p:sp>
      <p:sp>
        <p:nvSpPr>
          <p:cNvPr id="3" name="Content Placeholder 2"/>
          <p:cNvSpPr>
            <a:spLocks noGrp="1"/>
          </p:cNvSpPr>
          <p:nvPr>
            <p:ph idx="1"/>
          </p:nvPr>
        </p:nvSpPr>
        <p:spPr>
          <a:xfrm>
            <a:off x="779463" y="1124744"/>
            <a:ext cx="4080569" cy="792088"/>
          </a:xfrm>
        </p:spPr>
        <p:txBody>
          <a:bodyPr/>
          <a:lstStyle/>
          <a:p>
            <a:pPr marL="0" indent="0">
              <a:buNone/>
            </a:pPr>
            <a:r>
              <a:rPr lang="en-AU" b="1" u="sng" dirty="0">
                <a:solidFill>
                  <a:srgbClr val="FF0000"/>
                </a:solidFill>
              </a:rPr>
              <a:t>ENVIRONMENTAL VARIABLES</a:t>
            </a:r>
            <a:endParaRPr lang="en-US" b="1" u="sng" dirty="0">
              <a:solidFill>
                <a:srgbClr val="FF0000"/>
              </a:solidFill>
            </a:endParaRPr>
          </a:p>
        </p:txBody>
      </p:sp>
      <p:sp>
        <p:nvSpPr>
          <p:cNvPr id="5" name="Content Placeholder 3"/>
          <p:cNvSpPr txBox="1">
            <a:spLocks/>
          </p:cNvSpPr>
          <p:nvPr/>
        </p:nvSpPr>
        <p:spPr>
          <a:xfrm>
            <a:off x="827584" y="1700808"/>
            <a:ext cx="3657600" cy="36861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smtClean="0"/>
              <a:t>Location &amp; facilities of the session </a:t>
            </a:r>
          </a:p>
          <a:p>
            <a:r>
              <a:rPr lang="en-AU" smtClean="0"/>
              <a:t>Instructor should visit the site the week before to check the condition of the site and accessibility to the session</a:t>
            </a:r>
          </a:p>
          <a:p>
            <a:pPr marL="0" indent="0">
              <a:buFont typeface="Wingdings 2" pitchFamily="18" charset="2"/>
              <a:buNone/>
            </a:pPr>
            <a:r>
              <a:rPr lang="en-AU" smtClean="0"/>
              <a:t> </a:t>
            </a:r>
          </a:p>
          <a:p>
            <a:endParaRPr lang="en-AU" dirty="0"/>
          </a:p>
        </p:txBody>
      </p:sp>
      <p:sp>
        <p:nvSpPr>
          <p:cNvPr id="7" name="Text Placeholder 4"/>
          <p:cNvSpPr txBox="1">
            <a:spLocks/>
          </p:cNvSpPr>
          <p:nvPr/>
        </p:nvSpPr>
        <p:spPr>
          <a:xfrm>
            <a:off x="5076056" y="1124744"/>
            <a:ext cx="3513584" cy="78982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AU" b="1" dirty="0" smtClean="0">
                <a:solidFill>
                  <a:srgbClr val="FF0000"/>
                </a:solidFill>
              </a:rPr>
              <a:t>PARTICIPANT ABILITIES </a:t>
            </a:r>
            <a:endParaRPr lang="en-AU" b="1" dirty="0">
              <a:solidFill>
                <a:srgbClr val="FF0000"/>
              </a:solidFill>
            </a:endParaRPr>
          </a:p>
        </p:txBody>
      </p:sp>
      <p:sp>
        <p:nvSpPr>
          <p:cNvPr id="9" name="Content Placeholder 5"/>
          <p:cNvSpPr txBox="1">
            <a:spLocks/>
          </p:cNvSpPr>
          <p:nvPr/>
        </p:nvSpPr>
        <p:spPr>
          <a:xfrm>
            <a:off x="5004048" y="1628800"/>
            <a:ext cx="3657600" cy="36861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smtClean="0"/>
              <a:t>Impacts the activities that you will conduct</a:t>
            </a:r>
          </a:p>
          <a:p>
            <a:r>
              <a:rPr lang="en-AU" smtClean="0"/>
              <a:t>It is vital you determine the participants aims, needs and abilities before conducting the session</a:t>
            </a:r>
          </a:p>
          <a:p>
            <a:r>
              <a:rPr lang="en-AU" smtClean="0"/>
              <a:t>Modifications can always happen throughout the session </a:t>
            </a:r>
            <a:endParaRPr lang="en-AU" dirty="0"/>
          </a:p>
        </p:txBody>
      </p:sp>
    </p:spTree>
    <p:extLst>
      <p:ext uri="{BB962C8B-B14F-4D97-AF65-F5344CB8AC3E}">
        <p14:creationId xmlns:p14="http://schemas.microsoft.com/office/powerpoint/2010/main" val="26508980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smtClean="0"/>
              <a:t>PREPARE RESOURCES FOR THE SESSION</a:t>
            </a:r>
            <a:endParaRPr lang="en-AU" b="1" dirty="0"/>
          </a:p>
        </p:txBody>
      </p:sp>
      <p:sp>
        <p:nvSpPr>
          <p:cNvPr id="3" name="Content Placeholder 2"/>
          <p:cNvSpPr>
            <a:spLocks noGrp="1"/>
          </p:cNvSpPr>
          <p:nvPr>
            <p:ph idx="1"/>
          </p:nvPr>
        </p:nvSpPr>
        <p:spPr/>
        <p:txBody>
          <a:bodyPr/>
          <a:lstStyle/>
          <a:p>
            <a:pPr marL="0" indent="0">
              <a:buNone/>
            </a:pPr>
            <a:r>
              <a:rPr lang="en-AU" b="1" u="sng" dirty="0" smtClean="0">
                <a:solidFill>
                  <a:srgbClr val="FF0000"/>
                </a:solidFill>
              </a:rPr>
              <a:t>VENUE:</a:t>
            </a:r>
          </a:p>
          <a:p>
            <a:r>
              <a:rPr lang="en-AU" dirty="0" smtClean="0"/>
              <a:t>Choosing the venue is an important part to being planned and organised. </a:t>
            </a:r>
          </a:p>
          <a:p>
            <a:r>
              <a:rPr lang="en-AU" dirty="0" smtClean="0"/>
              <a:t>The venue can change how the session is run, activities organised, equipment required &amp; way an instructor communicates to the participants.</a:t>
            </a:r>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22302715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a:t>VENUES</a:t>
            </a:r>
            <a:endParaRPr lang="en-US" b="1" dirty="0"/>
          </a:p>
        </p:txBody>
      </p:sp>
      <p:sp>
        <p:nvSpPr>
          <p:cNvPr id="3" name="Content Placeholder 2"/>
          <p:cNvSpPr>
            <a:spLocks noGrp="1"/>
          </p:cNvSpPr>
          <p:nvPr>
            <p:ph idx="1"/>
          </p:nvPr>
        </p:nvSpPr>
        <p:spPr>
          <a:xfrm>
            <a:off x="755576" y="1340768"/>
            <a:ext cx="2496393" cy="664096"/>
          </a:xfrm>
        </p:spPr>
        <p:txBody>
          <a:bodyPr/>
          <a:lstStyle/>
          <a:p>
            <a:pPr marL="0" indent="0">
              <a:buNone/>
            </a:pPr>
            <a:r>
              <a:rPr lang="en-AU" b="1" u="sng" dirty="0">
                <a:solidFill>
                  <a:srgbClr val="FF0000"/>
                </a:solidFill>
              </a:rPr>
              <a:t>OUTDOOR SITES</a:t>
            </a:r>
            <a:endParaRPr lang="en-US" b="1" u="sng" dirty="0">
              <a:solidFill>
                <a:srgbClr val="FF0000"/>
              </a:solidFill>
            </a:endParaRPr>
          </a:p>
        </p:txBody>
      </p:sp>
      <p:sp>
        <p:nvSpPr>
          <p:cNvPr id="5" name="Content Placeholder 5"/>
          <p:cNvSpPr txBox="1">
            <a:spLocks/>
          </p:cNvSpPr>
          <p:nvPr/>
        </p:nvSpPr>
        <p:spPr>
          <a:xfrm>
            <a:off x="755576" y="1988840"/>
            <a:ext cx="3657600" cy="36861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Uncontrollable environments</a:t>
            </a:r>
          </a:p>
          <a:p>
            <a:r>
              <a:rPr lang="en-AU" dirty="0" smtClean="0"/>
              <a:t>Surfing, kayaking, outdoor fitness sessions</a:t>
            </a:r>
            <a:endParaRPr lang="en-AU" dirty="0"/>
          </a:p>
        </p:txBody>
      </p:sp>
      <p:sp>
        <p:nvSpPr>
          <p:cNvPr id="7" name="Text Placeholder 6"/>
          <p:cNvSpPr txBox="1">
            <a:spLocks/>
          </p:cNvSpPr>
          <p:nvPr/>
        </p:nvSpPr>
        <p:spPr>
          <a:xfrm>
            <a:off x="4860032" y="1340768"/>
            <a:ext cx="3513584" cy="78982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AU" b="1" u="sng" dirty="0" smtClean="0">
                <a:solidFill>
                  <a:srgbClr val="FF0000"/>
                </a:solidFill>
              </a:rPr>
              <a:t>INDOOR FACILITIES</a:t>
            </a:r>
            <a:endParaRPr lang="en-AU" b="1" u="sng" dirty="0">
              <a:solidFill>
                <a:srgbClr val="FF0000"/>
              </a:solidFill>
            </a:endParaRPr>
          </a:p>
        </p:txBody>
      </p:sp>
      <p:sp>
        <p:nvSpPr>
          <p:cNvPr id="9" name="Content Placeholder 7"/>
          <p:cNvSpPr txBox="1">
            <a:spLocks/>
          </p:cNvSpPr>
          <p:nvPr/>
        </p:nvSpPr>
        <p:spPr>
          <a:xfrm>
            <a:off x="4716016" y="1916832"/>
            <a:ext cx="3657600" cy="36861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Gyms, fitness centres, sport complexes &amp; stadiums </a:t>
            </a:r>
          </a:p>
          <a:p>
            <a:r>
              <a:rPr lang="en-AU" dirty="0" smtClean="0"/>
              <a:t>Weather is not an influencing factor </a:t>
            </a:r>
          </a:p>
          <a:p>
            <a:r>
              <a:rPr lang="en-AU" dirty="0" smtClean="0"/>
              <a:t>Boundaries &amp; conditions can be controlled</a:t>
            </a:r>
            <a:endParaRPr lang="en-AU" dirty="0"/>
          </a:p>
        </p:txBody>
      </p:sp>
      <p:pic>
        <p:nvPicPr>
          <p:cNvPr id="4" name="Picture 3" descr="Kaya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789040"/>
            <a:ext cx="3671392" cy="2753544"/>
          </a:xfrm>
          <a:prstGeom prst="rect">
            <a:avLst/>
          </a:prstGeom>
        </p:spPr>
      </p:pic>
    </p:spTree>
    <p:extLst>
      <p:ext uri="{BB962C8B-B14F-4D97-AF65-F5344CB8AC3E}">
        <p14:creationId xmlns:p14="http://schemas.microsoft.com/office/powerpoint/2010/main" val="15658989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SESSIONS</a:t>
            </a:r>
            <a:endParaRPr lang="en-AU" b="1"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smtClean="0"/>
              <a:t>Before we plan and conduct a session we need to establish what sport and recreation is.</a:t>
            </a:r>
          </a:p>
          <a:p>
            <a:pPr marL="0" indent="0">
              <a:buNone/>
            </a:pPr>
            <a:r>
              <a:rPr lang="en-AU" b="1" u="sng" dirty="0" smtClean="0">
                <a:solidFill>
                  <a:srgbClr val="FF0000"/>
                </a:solidFill>
              </a:rPr>
              <a:t>There are 4 sectors of the S &amp; R industry:</a:t>
            </a:r>
          </a:p>
          <a:p>
            <a:r>
              <a:rPr lang="en-AU" b="1" u="sng" dirty="0" smtClean="0">
                <a:solidFill>
                  <a:srgbClr val="FF0000"/>
                </a:solidFill>
              </a:rPr>
              <a:t>Fitness: </a:t>
            </a:r>
            <a:r>
              <a:rPr lang="en-AU" dirty="0"/>
              <a:t>aim of achieving fitness, health benefits or improved performance (bike ride, run, gym class)</a:t>
            </a:r>
          </a:p>
          <a:p>
            <a:r>
              <a:rPr lang="en-AU" b="1" u="sng" dirty="0" smtClean="0">
                <a:solidFill>
                  <a:srgbClr val="FF0000"/>
                </a:solidFill>
              </a:rPr>
              <a:t>Sport: </a:t>
            </a:r>
            <a:r>
              <a:rPr lang="en-AU" dirty="0" smtClean="0"/>
              <a:t>formal and informal activity for exercise or pleasure (sporting comps, tournaments, 5 on 5 soccer)</a:t>
            </a:r>
          </a:p>
          <a:p>
            <a:r>
              <a:rPr lang="en-AU" b="1" u="sng" dirty="0" smtClean="0">
                <a:solidFill>
                  <a:srgbClr val="FF0000"/>
                </a:solidFill>
              </a:rPr>
              <a:t>Community recreation: </a:t>
            </a:r>
            <a:r>
              <a:rPr lang="en-AU" dirty="0" smtClean="0"/>
              <a:t>retail outlets relating to S &amp; R, community-based sport (Rebel Sport, footy at a local park)</a:t>
            </a:r>
          </a:p>
          <a:p>
            <a:r>
              <a:rPr lang="en-AU" b="1" u="sng" dirty="0" smtClean="0">
                <a:solidFill>
                  <a:srgbClr val="FF0000"/>
                </a:solidFill>
              </a:rPr>
              <a:t>Outdoor recreation: </a:t>
            </a:r>
            <a:r>
              <a:rPr lang="en-AU" dirty="0" smtClean="0"/>
              <a:t>activities completed outdoors (rock climbing, bushwalking, skiing) </a:t>
            </a:r>
            <a:endParaRPr lang="en-AU" dirty="0"/>
          </a:p>
        </p:txBody>
      </p:sp>
    </p:spTree>
    <p:extLst>
      <p:ext uri="{BB962C8B-B14F-4D97-AF65-F5344CB8AC3E}">
        <p14:creationId xmlns:p14="http://schemas.microsoft.com/office/powerpoint/2010/main" val="3006790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99728"/>
          </a:xfrm>
        </p:spPr>
        <p:txBody>
          <a:bodyPr/>
          <a:lstStyle/>
          <a:p>
            <a:pPr algn="ctr"/>
            <a:r>
              <a:rPr lang="en-AU" b="1" dirty="0"/>
              <a:t>VENUES</a:t>
            </a:r>
            <a:endParaRPr lang="en-US" b="1" dirty="0"/>
          </a:p>
        </p:txBody>
      </p:sp>
      <p:sp>
        <p:nvSpPr>
          <p:cNvPr id="3" name="Content Placeholder 2"/>
          <p:cNvSpPr>
            <a:spLocks noGrp="1"/>
          </p:cNvSpPr>
          <p:nvPr>
            <p:ph idx="1"/>
          </p:nvPr>
        </p:nvSpPr>
        <p:spPr>
          <a:xfrm>
            <a:off x="683568" y="1268760"/>
            <a:ext cx="2928441" cy="520080"/>
          </a:xfrm>
        </p:spPr>
        <p:txBody>
          <a:bodyPr/>
          <a:lstStyle/>
          <a:p>
            <a:pPr marL="0" indent="0">
              <a:buNone/>
            </a:pPr>
            <a:r>
              <a:rPr lang="en-AU" b="1" u="sng" dirty="0">
                <a:solidFill>
                  <a:srgbClr val="FF0000"/>
                </a:solidFill>
              </a:rPr>
              <a:t>AQUATIC FACILITIES</a:t>
            </a:r>
            <a:endParaRPr lang="en-US" b="1" u="sng" dirty="0">
              <a:solidFill>
                <a:srgbClr val="FF0000"/>
              </a:solidFill>
            </a:endParaRPr>
          </a:p>
        </p:txBody>
      </p:sp>
      <p:sp>
        <p:nvSpPr>
          <p:cNvPr id="5" name="Content Placeholder 3"/>
          <p:cNvSpPr txBox="1">
            <a:spLocks/>
          </p:cNvSpPr>
          <p:nvPr/>
        </p:nvSpPr>
        <p:spPr>
          <a:xfrm>
            <a:off x="779463" y="1772817"/>
            <a:ext cx="3657600" cy="427555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Water based activities such as swimming lessons, water polo, diving &amp; aquatic aerobics </a:t>
            </a:r>
          </a:p>
          <a:p>
            <a:r>
              <a:rPr lang="en-AU" dirty="0" smtClean="0"/>
              <a:t>A variety of age groups use these facilities </a:t>
            </a:r>
          </a:p>
          <a:p>
            <a:r>
              <a:rPr lang="en-AU" dirty="0" smtClean="0"/>
              <a:t>Injured people may prefer using these facilities as they are non weight bearing activities </a:t>
            </a:r>
          </a:p>
          <a:p>
            <a:endParaRPr lang="en-AU" dirty="0"/>
          </a:p>
        </p:txBody>
      </p:sp>
      <p:sp>
        <p:nvSpPr>
          <p:cNvPr id="7" name="Text Placeholder 4"/>
          <p:cNvSpPr txBox="1">
            <a:spLocks/>
          </p:cNvSpPr>
          <p:nvPr/>
        </p:nvSpPr>
        <p:spPr>
          <a:xfrm>
            <a:off x="4860032" y="1268760"/>
            <a:ext cx="3657600" cy="78982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AU" b="1" u="sng" dirty="0" smtClean="0">
                <a:solidFill>
                  <a:srgbClr val="FF0000"/>
                </a:solidFill>
              </a:rPr>
              <a:t>COMMUNITY HALLS </a:t>
            </a:r>
            <a:endParaRPr lang="en-AU" b="1" u="sng" dirty="0">
              <a:solidFill>
                <a:srgbClr val="FF0000"/>
              </a:solidFill>
            </a:endParaRPr>
          </a:p>
        </p:txBody>
      </p:sp>
      <p:sp>
        <p:nvSpPr>
          <p:cNvPr id="9" name="Content Placeholder 5"/>
          <p:cNvSpPr txBox="1">
            <a:spLocks/>
          </p:cNvSpPr>
          <p:nvPr/>
        </p:nvSpPr>
        <p:spPr>
          <a:xfrm>
            <a:off x="4705350" y="1772817"/>
            <a:ext cx="3971106" cy="4275558"/>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AU" dirty="0" smtClean="0"/>
              <a:t>Venues used by community groups such as scout halls &amp; community centres, often owned by the local council </a:t>
            </a:r>
          </a:p>
          <a:p>
            <a:r>
              <a:rPr lang="en-AU" dirty="0" smtClean="0"/>
              <a:t>Usually cheap to hire </a:t>
            </a:r>
          </a:p>
          <a:p>
            <a:r>
              <a:rPr lang="en-AU" dirty="0" smtClean="0"/>
              <a:t>Other additional resources available like kitchens that can be used to prepare food &amp; drinks </a:t>
            </a:r>
            <a:endParaRPr lang="en-AU" dirty="0"/>
          </a:p>
        </p:txBody>
      </p:sp>
    </p:spTree>
    <p:extLst>
      <p:ext uri="{BB962C8B-B14F-4D97-AF65-F5344CB8AC3E}">
        <p14:creationId xmlns:p14="http://schemas.microsoft.com/office/powerpoint/2010/main" val="41315692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CONDUCT THE SESSION</a:t>
            </a:r>
            <a:endParaRPr lang="en-AU" b="1" dirty="0"/>
          </a:p>
        </p:txBody>
      </p:sp>
      <p:sp>
        <p:nvSpPr>
          <p:cNvPr id="3" name="Content Placeholder 2"/>
          <p:cNvSpPr>
            <a:spLocks noGrp="1"/>
          </p:cNvSpPr>
          <p:nvPr>
            <p:ph idx="1"/>
          </p:nvPr>
        </p:nvSpPr>
        <p:spPr/>
        <p:txBody>
          <a:bodyPr/>
          <a:lstStyle/>
          <a:p>
            <a:r>
              <a:rPr lang="en-AU" dirty="0" smtClean="0"/>
              <a:t>Good interpersonal skills: </a:t>
            </a:r>
            <a:r>
              <a:rPr lang="en-AU" b="1" u="sng" dirty="0" smtClean="0">
                <a:solidFill>
                  <a:srgbClr val="FF0000"/>
                </a:solidFill>
              </a:rPr>
              <a:t>communication</a:t>
            </a:r>
          </a:p>
          <a:p>
            <a:r>
              <a:rPr lang="en-AU" dirty="0" smtClean="0"/>
              <a:t>Ask questions throughout the session to check for understanding </a:t>
            </a:r>
          </a:p>
          <a:p>
            <a:r>
              <a:rPr lang="en-AU" dirty="0" smtClean="0"/>
              <a:t>Demonstrations should be completed </a:t>
            </a:r>
          </a:p>
          <a:p>
            <a:r>
              <a:rPr lang="en-AU" dirty="0" smtClean="0"/>
              <a:t>Safe and appropriate warm ups and cool downs </a:t>
            </a:r>
          </a:p>
          <a:p>
            <a:r>
              <a:rPr lang="en-AU" dirty="0" smtClean="0"/>
              <a:t>Positive feedback </a:t>
            </a:r>
            <a:endParaRPr lang="en-AU" dirty="0"/>
          </a:p>
        </p:txBody>
      </p:sp>
    </p:spTree>
    <p:extLst>
      <p:ext uri="{BB962C8B-B14F-4D97-AF65-F5344CB8AC3E}">
        <p14:creationId xmlns:p14="http://schemas.microsoft.com/office/powerpoint/2010/main" val="13368768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pPr algn="ctr"/>
            <a:r>
              <a:rPr lang="en-AU" b="1" dirty="0" smtClean="0"/>
              <a:t>CONCLUDE THE SESSION/EVALUATE THE SESSION</a:t>
            </a:r>
            <a:endParaRPr lang="en-AU" b="1" dirty="0"/>
          </a:p>
        </p:txBody>
      </p:sp>
      <p:sp>
        <p:nvSpPr>
          <p:cNvPr id="3" name="Content Placeholder 2"/>
          <p:cNvSpPr>
            <a:spLocks noGrp="1"/>
          </p:cNvSpPr>
          <p:nvPr>
            <p:ph idx="1"/>
          </p:nvPr>
        </p:nvSpPr>
        <p:spPr>
          <a:xfrm>
            <a:off x="1115616" y="1747031"/>
            <a:ext cx="7139136" cy="5141168"/>
          </a:xfrm>
        </p:spPr>
        <p:txBody>
          <a:bodyPr>
            <a:normAutofit/>
          </a:bodyPr>
          <a:lstStyle/>
          <a:p>
            <a:pPr marL="0" indent="0">
              <a:buNone/>
            </a:pPr>
            <a:r>
              <a:rPr lang="en-AU" sz="2800" b="1" u="sng" dirty="0" smtClean="0">
                <a:solidFill>
                  <a:srgbClr val="FF0000"/>
                </a:solidFill>
              </a:rPr>
              <a:t>CONCLUDE THE SESSION:</a:t>
            </a:r>
          </a:p>
          <a:p>
            <a:r>
              <a:rPr lang="en-AU" sz="2800" dirty="0" smtClean="0"/>
              <a:t>Sufficient time for cooling down </a:t>
            </a:r>
          </a:p>
          <a:p>
            <a:r>
              <a:rPr lang="en-AU" sz="2800" dirty="0" smtClean="0"/>
              <a:t>Review skills and content learnt </a:t>
            </a:r>
          </a:p>
          <a:p>
            <a:r>
              <a:rPr lang="en-AU" sz="2800" dirty="0" smtClean="0"/>
              <a:t>Collect equipment &amp; check for damage </a:t>
            </a:r>
          </a:p>
          <a:p>
            <a:r>
              <a:rPr lang="en-AU" sz="2800" dirty="0" smtClean="0"/>
              <a:t>Supervise participants’ departures </a:t>
            </a:r>
          </a:p>
          <a:p>
            <a:endParaRPr lang="en-AU" dirty="0"/>
          </a:p>
        </p:txBody>
      </p:sp>
    </p:spTree>
    <p:extLst>
      <p:ext uri="{BB962C8B-B14F-4D97-AF65-F5344CB8AC3E}">
        <p14:creationId xmlns:p14="http://schemas.microsoft.com/office/powerpoint/2010/main" val="2542445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1" cy="599728"/>
          </a:xfrm>
        </p:spPr>
        <p:txBody>
          <a:bodyPr/>
          <a:lstStyle/>
          <a:p>
            <a:pPr algn="ctr"/>
            <a:r>
              <a:rPr lang="en-AU" sz="2800" b="1" dirty="0"/>
              <a:t>CONCLUDE THE </a:t>
            </a:r>
            <a:r>
              <a:rPr lang="en-AU" sz="2800" b="1" dirty="0" smtClean="0"/>
              <a:t>SESSION/EVALUATE </a:t>
            </a:r>
            <a:r>
              <a:rPr lang="en-AU" sz="2800" b="1" dirty="0"/>
              <a:t>THE SESSION</a:t>
            </a:r>
            <a:endParaRPr lang="en-US" sz="2800" dirty="0"/>
          </a:p>
        </p:txBody>
      </p:sp>
      <p:sp>
        <p:nvSpPr>
          <p:cNvPr id="3" name="Content Placeholder 2"/>
          <p:cNvSpPr>
            <a:spLocks noGrp="1"/>
          </p:cNvSpPr>
          <p:nvPr>
            <p:ph idx="1"/>
          </p:nvPr>
        </p:nvSpPr>
        <p:spPr>
          <a:xfrm>
            <a:off x="323528" y="1124744"/>
            <a:ext cx="8496943" cy="5400600"/>
          </a:xfrm>
        </p:spPr>
        <p:txBody>
          <a:bodyPr>
            <a:normAutofit fontScale="55000" lnSpcReduction="20000"/>
          </a:bodyPr>
          <a:lstStyle/>
          <a:p>
            <a:pPr marL="0" indent="0">
              <a:buNone/>
            </a:pPr>
            <a:r>
              <a:rPr lang="en-AU" sz="3600" b="1" u="sng" dirty="0">
                <a:solidFill>
                  <a:srgbClr val="FF0000"/>
                </a:solidFill>
              </a:rPr>
              <a:t>EVALUATE THE SESSION: </a:t>
            </a:r>
          </a:p>
          <a:p>
            <a:r>
              <a:rPr lang="en-AU" sz="3600" dirty="0"/>
              <a:t>Seek &amp; acknowledge feedback from participants </a:t>
            </a:r>
          </a:p>
          <a:p>
            <a:r>
              <a:rPr lang="en-AU" sz="3600" dirty="0"/>
              <a:t>Aids future decision making or changes that may need to be made </a:t>
            </a:r>
          </a:p>
          <a:p>
            <a:r>
              <a:rPr lang="en-AU" sz="3600" dirty="0"/>
              <a:t>Determine parameters (specific criteria you want your target audience to comment on regarding the session) for the evaluation </a:t>
            </a:r>
          </a:p>
          <a:p>
            <a:r>
              <a:rPr lang="en-AU" sz="3600" b="1" u="sng" dirty="0">
                <a:solidFill>
                  <a:srgbClr val="FF0000"/>
                </a:solidFill>
              </a:rPr>
              <a:t>Following criteria must be considered:</a:t>
            </a:r>
          </a:p>
          <a:p>
            <a:pPr marL="514350" indent="-514350">
              <a:buAutoNum type="arabicPeriod"/>
            </a:pPr>
            <a:r>
              <a:rPr lang="en-AU" sz="3600" dirty="0"/>
              <a:t>Aims and objectives of the session</a:t>
            </a:r>
          </a:p>
          <a:p>
            <a:pPr marL="514350" indent="-514350">
              <a:buAutoNum type="arabicPeriod"/>
            </a:pPr>
            <a:r>
              <a:rPr lang="en-AU" sz="3600" dirty="0"/>
              <a:t>Participant satisfaction </a:t>
            </a:r>
          </a:p>
          <a:p>
            <a:pPr marL="514350" indent="-514350">
              <a:buAutoNum type="arabicPeriod"/>
            </a:pPr>
            <a:r>
              <a:rPr lang="en-AU" sz="3600" dirty="0"/>
              <a:t>Suitability &amp; safety of facilities &amp; equipment </a:t>
            </a:r>
          </a:p>
          <a:p>
            <a:pPr marL="514350" indent="-514350">
              <a:buAutoNum type="arabicPeriod"/>
            </a:pPr>
            <a:r>
              <a:rPr lang="en-AU" sz="3600" dirty="0"/>
              <a:t>Content, structure &amp; processes of the session </a:t>
            </a:r>
          </a:p>
          <a:p>
            <a:pPr marL="514350" indent="-514350">
              <a:buAutoNum type="arabicPeriod"/>
            </a:pPr>
            <a:r>
              <a:rPr lang="en-AU" sz="3600" dirty="0"/>
              <a:t>Personal performance </a:t>
            </a:r>
          </a:p>
          <a:p>
            <a:endParaRPr lang="en-US" dirty="0"/>
          </a:p>
        </p:txBody>
      </p:sp>
    </p:spTree>
    <p:extLst>
      <p:ext uri="{BB962C8B-B14F-4D97-AF65-F5344CB8AC3E}">
        <p14:creationId xmlns:p14="http://schemas.microsoft.com/office/powerpoint/2010/main" val="662660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FLASHCARDS</a:t>
            </a:r>
            <a:endParaRPr lang="en-US" b="1" u="sng" dirty="0"/>
          </a:p>
        </p:txBody>
      </p:sp>
      <p:sp>
        <p:nvSpPr>
          <p:cNvPr id="3" name="Content Placeholder 2"/>
          <p:cNvSpPr>
            <a:spLocks noGrp="1"/>
          </p:cNvSpPr>
          <p:nvPr>
            <p:ph idx="1"/>
          </p:nvPr>
        </p:nvSpPr>
        <p:spPr>
          <a:xfrm>
            <a:off x="395536" y="1828800"/>
            <a:ext cx="8352928" cy="4208930"/>
          </a:xfrm>
        </p:spPr>
        <p:txBody>
          <a:bodyPr/>
          <a:lstStyle/>
          <a:p>
            <a:pPr marL="0" indent="0" algn="ctr">
              <a:buNone/>
            </a:pPr>
            <a:r>
              <a:rPr lang="en-US" sz="2800" dirty="0" smtClean="0">
                <a:hlinkClick r:id="rId2"/>
              </a:rPr>
              <a:t>Tap on these instructions or follow the link below to set-up flashcards through Flashcard Hero.</a:t>
            </a:r>
          </a:p>
          <a:p>
            <a:endParaRPr lang="en-US" dirty="0">
              <a:hlinkClick r:id="rId2"/>
            </a:endParaRPr>
          </a:p>
          <a:p>
            <a:pPr marL="0" indent="0" algn="ctr">
              <a:buNone/>
            </a:pPr>
            <a:r>
              <a:rPr lang="en-US" sz="2800" dirty="0" smtClean="0">
                <a:hlinkClick r:id="rId2"/>
              </a:rPr>
              <a:t>http</a:t>
            </a:r>
            <a:r>
              <a:rPr lang="en-US" sz="2800" dirty="0">
                <a:hlinkClick r:id="rId2"/>
              </a:rPr>
              <a:t>://flashcardhero.com/c/</a:t>
            </a:r>
            <a:r>
              <a:rPr lang="en-US" sz="2800" dirty="0" smtClean="0">
                <a:hlinkClick r:id="rId2"/>
              </a:rPr>
              <a:t>99Vb4QW46g</a:t>
            </a:r>
            <a:endParaRPr lang="en-US" sz="2800" dirty="0" smtClean="0"/>
          </a:p>
          <a:p>
            <a:endParaRPr lang="en-US" dirty="0"/>
          </a:p>
        </p:txBody>
      </p:sp>
    </p:spTree>
    <p:extLst>
      <p:ext uri="{BB962C8B-B14F-4D97-AF65-F5344CB8AC3E}">
        <p14:creationId xmlns:p14="http://schemas.microsoft.com/office/powerpoint/2010/main" val="19707759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Plan and Conduct Sport and Recreation Sessions </a:t>
            </a:r>
            <a:endParaRPr lang="en-US" b="1" dirty="0"/>
          </a:p>
        </p:txBody>
      </p:sp>
      <p:pic>
        <p:nvPicPr>
          <p:cNvPr id="4" name="Content Placeholder 3" descr="P1090394.JPG"/>
          <p:cNvPicPr>
            <a:picLocks noGrp="1" noChangeAspect="1"/>
          </p:cNvPicPr>
          <p:nvPr>
            <p:ph idx="1"/>
          </p:nvPr>
        </p:nvPicPr>
        <p:blipFill>
          <a:blip r:embed="rId2" cstate="print">
            <a:extLst>
              <a:ext uri="{28A0092B-C50C-407E-A947-70E740481C1C}">
                <a14:useLocalDpi xmlns:a14="http://schemas.microsoft.com/office/drawing/2010/main" val="0"/>
              </a:ext>
            </a:extLst>
          </a:blip>
          <a:srcRect t="13003" b="13003"/>
          <a:stretch>
            <a:fillRect/>
          </a:stretch>
        </p:blipFill>
        <p:spPr>
          <a:xfrm>
            <a:off x="755576" y="1844824"/>
            <a:ext cx="7583487" cy="4208930"/>
          </a:xfrm>
        </p:spPr>
      </p:pic>
      <p:sp>
        <p:nvSpPr>
          <p:cNvPr id="3" name="Rectangle 2"/>
          <p:cNvSpPr/>
          <p:nvPr/>
        </p:nvSpPr>
        <p:spPr>
          <a:xfrm>
            <a:off x="755576" y="5229200"/>
            <a:ext cx="7560840" cy="800219"/>
          </a:xfrm>
          <a:prstGeom prst="rect">
            <a:avLst/>
          </a:prstGeom>
        </p:spPr>
        <p:txBody>
          <a:bodyPr wrap="square">
            <a:spAutoFit/>
          </a:bodyPr>
          <a:lstStyle/>
          <a:p>
            <a:pPr algn="ctr"/>
            <a:r>
              <a:rPr lang="en-US" sz="2800" dirty="0">
                <a:hlinkClick r:id="rId3"/>
              </a:rPr>
              <a:t>https://youtu.be/</a:t>
            </a:r>
            <a:r>
              <a:rPr lang="en-US" sz="2800" dirty="0" smtClean="0">
                <a:hlinkClick r:id="rId3"/>
              </a:rPr>
              <a:t>oXJ1FZKwI7c</a:t>
            </a:r>
            <a:endParaRPr lang="en-US" sz="2800" dirty="0" smtClean="0"/>
          </a:p>
          <a:p>
            <a:pPr algn="ctr"/>
            <a:endParaRPr lang="en-US" dirty="0"/>
          </a:p>
        </p:txBody>
      </p:sp>
    </p:spTree>
    <p:extLst>
      <p:ext uri="{BB962C8B-B14F-4D97-AF65-F5344CB8AC3E}">
        <p14:creationId xmlns:p14="http://schemas.microsoft.com/office/powerpoint/2010/main" val="3509540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583487" cy="815752"/>
          </a:xfrm>
        </p:spPr>
        <p:txBody>
          <a:bodyPr/>
          <a:lstStyle/>
          <a:p>
            <a:pPr algn="ctr"/>
            <a:r>
              <a:rPr lang="en-AU" b="1" dirty="0" smtClean="0"/>
              <a:t>SESSIONS</a:t>
            </a:r>
            <a:endParaRPr lang="en-AU" b="1" dirty="0"/>
          </a:p>
        </p:txBody>
      </p:sp>
      <p:sp>
        <p:nvSpPr>
          <p:cNvPr id="3" name="Content Placeholder 2"/>
          <p:cNvSpPr>
            <a:spLocks noGrp="1"/>
          </p:cNvSpPr>
          <p:nvPr>
            <p:ph idx="1"/>
          </p:nvPr>
        </p:nvSpPr>
        <p:spPr>
          <a:xfrm>
            <a:off x="395536" y="1052736"/>
            <a:ext cx="8229600" cy="5501208"/>
          </a:xfrm>
        </p:spPr>
        <p:txBody>
          <a:bodyPr>
            <a:normAutofit fontScale="85000" lnSpcReduction="20000"/>
          </a:bodyPr>
          <a:lstStyle/>
          <a:p>
            <a:pPr marL="0" indent="0">
              <a:buNone/>
            </a:pPr>
            <a:r>
              <a:rPr lang="en-AU" dirty="0" smtClean="0"/>
              <a:t>A Sport &amp; </a:t>
            </a:r>
            <a:r>
              <a:rPr lang="en-AU" dirty="0" err="1" smtClean="0"/>
              <a:t>Recration</a:t>
            </a:r>
            <a:r>
              <a:rPr lang="en-AU" dirty="0" smtClean="0"/>
              <a:t> session can be classified as:</a:t>
            </a:r>
          </a:p>
          <a:p>
            <a:pPr marL="0" indent="0">
              <a:buNone/>
            </a:pPr>
            <a:r>
              <a:rPr lang="en-AU" b="1" u="sng" dirty="0" smtClean="0">
                <a:solidFill>
                  <a:srgbClr val="FF0000"/>
                </a:solidFill>
              </a:rPr>
              <a:t>Task, game, activity or exercise</a:t>
            </a:r>
          </a:p>
          <a:p>
            <a:r>
              <a:rPr lang="en-AU" dirty="0" smtClean="0">
                <a:solidFill>
                  <a:srgbClr val="FF0000"/>
                </a:solidFill>
              </a:rPr>
              <a:t>Tasks</a:t>
            </a:r>
            <a:r>
              <a:rPr lang="en-AU" dirty="0" smtClean="0"/>
              <a:t>: any S &amp; R activity with the aim of meeting a desired outcome e.g. teambuilding, dribbling in basketball </a:t>
            </a:r>
          </a:p>
          <a:p>
            <a:r>
              <a:rPr lang="en-AU" b="1" dirty="0" smtClean="0">
                <a:solidFill>
                  <a:srgbClr val="FF0000"/>
                </a:solidFill>
              </a:rPr>
              <a:t>Games/activities</a:t>
            </a:r>
            <a:r>
              <a:rPr lang="en-AU" dirty="0" smtClean="0"/>
              <a:t>: any activities that promote enjoyment and fun e.g. </a:t>
            </a:r>
            <a:r>
              <a:rPr lang="en-AU" dirty="0" err="1" smtClean="0"/>
              <a:t>dodgeball</a:t>
            </a:r>
            <a:r>
              <a:rPr lang="en-AU" dirty="0" smtClean="0"/>
              <a:t> </a:t>
            </a:r>
          </a:p>
          <a:p>
            <a:r>
              <a:rPr lang="en-AU" b="1" dirty="0" smtClean="0">
                <a:solidFill>
                  <a:srgbClr val="FF0000"/>
                </a:solidFill>
              </a:rPr>
              <a:t>Exercise</a:t>
            </a:r>
            <a:r>
              <a:rPr lang="en-AU" dirty="0" smtClean="0"/>
              <a:t>: rec sessions focusing on a particular exercise including, weight training, cardio </a:t>
            </a:r>
          </a:p>
          <a:p>
            <a:pPr marL="0" indent="0">
              <a:buNone/>
            </a:pPr>
            <a:r>
              <a:rPr lang="en-AU" b="1" u="sng" dirty="0" smtClean="0">
                <a:solidFill>
                  <a:srgbClr val="FF0000"/>
                </a:solidFill>
              </a:rPr>
              <a:t>Component of a sequenced program</a:t>
            </a:r>
          </a:p>
          <a:p>
            <a:r>
              <a:rPr lang="en-AU" dirty="0" smtClean="0"/>
              <a:t>Classes or sessions that make up a group or collection of sessions</a:t>
            </a:r>
          </a:p>
          <a:p>
            <a:r>
              <a:rPr lang="en-AU" dirty="0" smtClean="0"/>
              <a:t>E.g. 10 week program, multisport session run every Wednesday  </a:t>
            </a:r>
          </a:p>
          <a:p>
            <a:pPr marL="0" indent="0">
              <a:buNone/>
            </a:pPr>
            <a:r>
              <a:rPr lang="en-AU" b="1" u="sng" dirty="0" smtClean="0">
                <a:solidFill>
                  <a:srgbClr val="FF0000"/>
                </a:solidFill>
              </a:rPr>
              <a:t>Activities of up to a day’s duration </a:t>
            </a:r>
          </a:p>
          <a:p>
            <a:r>
              <a:rPr lang="en-AU" dirty="0" smtClean="0"/>
              <a:t>Hiking trips, surfing trips, scuba diving </a:t>
            </a:r>
          </a:p>
          <a:p>
            <a:pPr marL="0" indent="0">
              <a:buNone/>
            </a:pPr>
            <a:endParaRPr lang="en-AU" dirty="0" smtClean="0"/>
          </a:p>
          <a:p>
            <a:endParaRPr lang="en-AU" dirty="0"/>
          </a:p>
        </p:txBody>
      </p:sp>
    </p:spTree>
    <p:extLst>
      <p:ext uri="{BB962C8B-B14F-4D97-AF65-F5344CB8AC3E}">
        <p14:creationId xmlns:p14="http://schemas.microsoft.com/office/powerpoint/2010/main" val="7783059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b="1" dirty="0" smtClean="0"/>
              <a:t>CONSULT WITH PARTICIPANTS TO DETERMINE NEEDS </a:t>
            </a:r>
            <a:endParaRPr lang="en-AU" b="1" dirty="0"/>
          </a:p>
        </p:txBody>
      </p:sp>
      <p:sp>
        <p:nvSpPr>
          <p:cNvPr id="3" name="Content Placeholder 2"/>
          <p:cNvSpPr>
            <a:spLocks noGrp="1"/>
          </p:cNvSpPr>
          <p:nvPr>
            <p:ph idx="1"/>
          </p:nvPr>
        </p:nvSpPr>
        <p:spPr>
          <a:xfrm>
            <a:off x="457200" y="1600200"/>
            <a:ext cx="8229600" cy="5069160"/>
          </a:xfrm>
        </p:spPr>
        <p:txBody>
          <a:bodyPr>
            <a:normAutofit fontScale="32500" lnSpcReduction="20000"/>
          </a:bodyPr>
          <a:lstStyle/>
          <a:p>
            <a:pPr marL="0" indent="0">
              <a:lnSpc>
                <a:spcPct val="70000"/>
              </a:lnSpc>
              <a:buNone/>
            </a:pPr>
            <a:r>
              <a:rPr lang="en-AU" sz="8000" b="1" u="sng" dirty="0" smtClean="0">
                <a:solidFill>
                  <a:srgbClr val="FF0000"/>
                </a:solidFill>
              </a:rPr>
              <a:t>PARTICIPANTS:</a:t>
            </a:r>
          </a:p>
          <a:p>
            <a:pPr>
              <a:lnSpc>
                <a:spcPct val="120000"/>
              </a:lnSpc>
            </a:pPr>
            <a:r>
              <a:rPr lang="en-AU" sz="8000" dirty="0" smtClean="0"/>
              <a:t>Working in the Sport &amp; Recreation industry, you will need to plan &amp; conduct a variety of different sessions for a variety of people. </a:t>
            </a:r>
          </a:p>
          <a:p>
            <a:pPr>
              <a:lnSpc>
                <a:spcPct val="120000"/>
              </a:lnSpc>
            </a:pPr>
            <a:r>
              <a:rPr lang="en-AU" sz="8000" dirty="0" smtClean="0"/>
              <a:t>Sessions run for groups or individuals </a:t>
            </a:r>
          </a:p>
          <a:p>
            <a:pPr>
              <a:lnSpc>
                <a:spcPct val="120000"/>
              </a:lnSpc>
            </a:pPr>
            <a:r>
              <a:rPr lang="en-AU" sz="8000" dirty="0" smtClean="0"/>
              <a:t>As an instructor you need to understand each of your participants </a:t>
            </a:r>
          </a:p>
          <a:p>
            <a:pPr>
              <a:lnSpc>
                <a:spcPct val="120000"/>
              </a:lnSpc>
            </a:pPr>
            <a:r>
              <a:rPr lang="en-AU" sz="8000" dirty="0" smtClean="0"/>
              <a:t>Building a rapport with participants and finding out what appeals to them</a:t>
            </a:r>
          </a:p>
          <a:p>
            <a:pPr marL="0" indent="0">
              <a:buNone/>
            </a:pPr>
            <a:endParaRPr lang="en-AU" dirty="0" smtClean="0"/>
          </a:p>
        </p:txBody>
      </p:sp>
    </p:spTree>
    <p:extLst>
      <p:ext uri="{BB962C8B-B14F-4D97-AF65-F5344CB8AC3E}">
        <p14:creationId xmlns:p14="http://schemas.microsoft.com/office/powerpoint/2010/main" val="40637964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CONSULT WITH PARTICIPANTS TO DETERMINE NEEDS </a:t>
            </a:r>
            <a:endParaRPr lang="en-US" dirty="0"/>
          </a:p>
        </p:txBody>
      </p:sp>
      <p:sp>
        <p:nvSpPr>
          <p:cNvPr id="3" name="Content Placeholder 2"/>
          <p:cNvSpPr>
            <a:spLocks noGrp="1"/>
          </p:cNvSpPr>
          <p:nvPr>
            <p:ph idx="1"/>
          </p:nvPr>
        </p:nvSpPr>
        <p:spPr>
          <a:xfrm>
            <a:off x="779463" y="1828800"/>
            <a:ext cx="7583487" cy="4624536"/>
          </a:xfrm>
        </p:spPr>
        <p:txBody>
          <a:bodyPr>
            <a:normAutofit lnSpcReduction="10000"/>
          </a:bodyPr>
          <a:lstStyle/>
          <a:p>
            <a:pPr marL="0" indent="0">
              <a:lnSpc>
                <a:spcPct val="70000"/>
              </a:lnSpc>
              <a:buNone/>
            </a:pPr>
            <a:r>
              <a:rPr lang="en-AU" sz="2400" b="1" u="sng" dirty="0" smtClean="0">
                <a:solidFill>
                  <a:srgbClr val="FF0000"/>
                </a:solidFill>
              </a:rPr>
              <a:t>Participants </a:t>
            </a:r>
            <a:r>
              <a:rPr lang="en-AU" sz="2400" b="1" u="sng" dirty="0">
                <a:solidFill>
                  <a:srgbClr val="FF0000"/>
                </a:solidFill>
              </a:rPr>
              <a:t>will be either of the following:</a:t>
            </a:r>
          </a:p>
          <a:p>
            <a:pPr marL="0" indent="0">
              <a:lnSpc>
                <a:spcPct val="70000"/>
              </a:lnSpc>
              <a:buNone/>
            </a:pPr>
            <a:r>
              <a:rPr lang="en-AU" sz="2400" dirty="0"/>
              <a:t>-Experienced</a:t>
            </a:r>
          </a:p>
          <a:p>
            <a:pPr marL="0" indent="0">
              <a:buNone/>
            </a:pPr>
            <a:r>
              <a:rPr lang="en-AU" sz="2400" dirty="0"/>
              <a:t>-Inexperienced</a:t>
            </a:r>
          </a:p>
          <a:p>
            <a:pPr marL="0" indent="0">
              <a:buNone/>
            </a:pPr>
            <a:r>
              <a:rPr lang="en-AU" sz="2400" dirty="0"/>
              <a:t>-Adults</a:t>
            </a:r>
          </a:p>
          <a:p>
            <a:pPr marL="0" indent="0">
              <a:buNone/>
            </a:pPr>
            <a:r>
              <a:rPr lang="en-AU" sz="2400" dirty="0"/>
              <a:t>-Children</a:t>
            </a:r>
          </a:p>
          <a:p>
            <a:pPr marL="0" indent="0">
              <a:buNone/>
            </a:pPr>
            <a:r>
              <a:rPr lang="en-AU" sz="2400" dirty="0"/>
              <a:t>-Individuals or groups  </a:t>
            </a:r>
          </a:p>
          <a:p>
            <a:pPr marL="0" indent="0">
              <a:buNone/>
            </a:pPr>
            <a:r>
              <a:rPr lang="en-AU" sz="2400" dirty="0"/>
              <a:t>*Most participants will be a combination of two </a:t>
            </a:r>
            <a:r>
              <a:rPr lang="en-AU" sz="2400" dirty="0" smtClean="0"/>
              <a:t>or more of </a:t>
            </a:r>
            <a:r>
              <a:rPr lang="en-AU" sz="2400" dirty="0"/>
              <a:t>these types of participants </a:t>
            </a:r>
          </a:p>
          <a:p>
            <a:pPr marL="0" indent="0" algn="ctr">
              <a:buNone/>
            </a:pPr>
            <a:r>
              <a:rPr lang="en-AU" sz="2000" b="1" u="sng" dirty="0">
                <a:solidFill>
                  <a:srgbClr val="FFFF00"/>
                </a:solidFill>
              </a:rPr>
              <a:t>COMPLETE ACTIVITY ON PAGE </a:t>
            </a:r>
            <a:r>
              <a:rPr lang="en-AU" sz="2000" b="1" u="sng" dirty="0" smtClean="0">
                <a:solidFill>
                  <a:srgbClr val="FFFF00"/>
                </a:solidFill>
              </a:rPr>
              <a:t>?? </a:t>
            </a:r>
            <a:r>
              <a:rPr lang="en-AU" sz="2000" b="1" u="sng" dirty="0">
                <a:solidFill>
                  <a:srgbClr val="FFFF00"/>
                </a:solidFill>
              </a:rPr>
              <a:t>OF IVET </a:t>
            </a:r>
          </a:p>
          <a:p>
            <a:endParaRPr lang="en-US" dirty="0"/>
          </a:p>
        </p:txBody>
      </p:sp>
      <p:pic>
        <p:nvPicPr>
          <p:cNvPr id="4" name="Picture 3" descr="children_running_vodafone_group_found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042" y="2276872"/>
            <a:ext cx="4198717" cy="2880320"/>
          </a:xfrm>
          <a:prstGeom prst="rect">
            <a:avLst/>
          </a:prstGeom>
        </p:spPr>
      </p:pic>
    </p:spTree>
    <p:extLst>
      <p:ext uri="{BB962C8B-B14F-4D97-AF65-F5344CB8AC3E}">
        <p14:creationId xmlns:p14="http://schemas.microsoft.com/office/powerpoint/2010/main" val="3404342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63607" cy="432048"/>
          </a:xfrm>
        </p:spPr>
        <p:txBody>
          <a:bodyPr>
            <a:noAutofit/>
          </a:bodyPr>
          <a:lstStyle/>
          <a:p>
            <a:pPr algn="ctr"/>
            <a:r>
              <a:rPr lang="en-AU" sz="2500" b="1" dirty="0"/>
              <a:t>CONSULT WITH PARTICIPANTS TO DETERMINE NEEDS </a:t>
            </a:r>
          </a:p>
        </p:txBody>
      </p:sp>
      <p:sp>
        <p:nvSpPr>
          <p:cNvPr id="3" name="Content Placeholder 2"/>
          <p:cNvSpPr>
            <a:spLocks noGrp="1"/>
          </p:cNvSpPr>
          <p:nvPr>
            <p:ph idx="1"/>
          </p:nvPr>
        </p:nvSpPr>
        <p:spPr>
          <a:xfrm>
            <a:off x="457200" y="980728"/>
            <a:ext cx="8229600" cy="5877272"/>
          </a:xfrm>
        </p:spPr>
        <p:txBody>
          <a:bodyPr>
            <a:noAutofit/>
          </a:bodyPr>
          <a:lstStyle/>
          <a:p>
            <a:pPr marL="0" indent="0">
              <a:buNone/>
            </a:pPr>
            <a:r>
              <a:rPr lang="en-AU" sz="2000" b="1" u="sng" dirty="0" smtClean="0">
                <a:solidFill>
                  <a:srgbClr val="FF0000"/>
                </a:solidFill>
              </a:rPr>
              <a:t>People participating in Sport &amp; Recreation sessions as individuals or groups.</a:t>
            </a:r>
          </a:p>
          <a:p>
            <a:r>
              <a:rPr lang="en-AU" sz="2000" b="1" u="sng" dirty="0" smtClean="0">
                <a:solidFill>
                  <a:srgbClr val="FF0000"/>
                </a:solidFill>
              </a:rPr>
              <a:t>Individuals: </a:t>
            </a:r>
            <a:r>
              <a:rPr lang="en-AU" sz="2000" dirty="0" smtClean="0"/>
              <a:t>work one on one with an instructor or coach e.g. personal training, private tennis coaching </a:t>
            </a:r>
          </a:p>
          <a:p>
            <a:r>
              <a:rPr lang="en-AU" sz="2000" b="1" u="sng" dirty="0" smtClean="0">
                <a:solidFill>
                  <a:srgbClr val="FF0000"/>
                </a:solidFill>
              </a:rPr>
              <a:t>Groups: </a:t>
            </a:r>
            <a:r>
              <a:rPr lang="en-AU" sz="2000" dirty="0" smtClean="0"/>
              <a:t>vary depending on the environment e.g. swimming class, local footy team</a:t>
            </a:r>
          </a:p>
          <a:p>
            <a:pPr>
              <a:buFontTx/>
              <a:buChar char="-"/>
            </a:pPr>
            <a:r>
              <a:rPr lang="en-AU" sz="2000" dirty="0" smtClean="0"/>
              <a:t>Harder for an instructor to work with</a:t>
            </a:r>
          </a:p>
          <a:p>
            <a:pPr>
              <a:buFontTx/>
              <a:buChar char="-"/>
            </a:pPr>
            <a:r>
              <a:rPr lang="en-AU" sz="2000" dirty="0" smtClean="0"/>
              <a:t>Variety of participant needs </a:t>
            </a:r>
          </a:p>
          <a:p>
            <a:pPr>
              <a:buFontTx/>
              <a:buChar char="-"/>
            </a:pPr>
            <a:r>
              <a:rPr lang="en-AU" sz="2000" dirty="0" smtClean="0"/>
              <a:t>Usually cheaper </a:t>
            </a:r>
            <a:endParaRPr lang="en-AU" sz="2000" dirty="0" smtClean="0"/>
          </a:p>
          <a:p>
            <a:pPr marL="0" indent="0">
              <a:buNone/>
            </a:pPr>
            <a:r>
              <a:rPr lang="en-AU" sz="2000" dirty="0">
                <a:hlinkClick r:id="rId2"/>
              </a:rPr>
              <a:t>http://www.primemotiontraining.com.au</a:t>
            </a:r>
            <a:r>
              <a:rPr lang="en-AU" sz="2000" dirty="0" smtClean="0">
                <a:hlinkClick r:id="rId2"/>
              </a:rPr>
              <a:t>/</a:t>
            </a:r>
            <a:r>
              <a:rPr lang="en-AU" sz="2000" dirty="0" smtClean="0"/>
              <a:t> (Group training and fitness testing clips)</a:t>
            </a:r>
            <a:endParaRPr lang="en-AU" sz="2000" dirty="0"/>
          </a:p>
          <a:p>
            <a:pPr marL="0" indent="0" algn="ctr">
              <a:buNone/>
            </a:pPr>
            <a:r>
              <a:rPr lang="en-AU" sz="2400" b="1" u="sng" dirty="0">
                <a:solidFill>
                  <a:srgbClr val="FFFF00"/>
                </a:solidFill>
              </a:rPr>
              <a:t>Complete Activity 3.0 – page 98</a:t>
            </a:r>
          </a:p>
          <a:p>
            <a:pPr marL="0" indent="0">
              <a:buNone/>
            </a:pPr>
            <a:endParaRPr lang="en-AU" sz="2400" b="1" u="sng" dirty="0">
              <a:solidFill>
                <a:srgbClr val="FFFF00"/>
              </a:solidFill>
            </a:endParaRPr>
          </a:p>
        </p:txBody>
      </p:sp>
    </p:spTree>
    <p:extLst>
      <p:ext uri="{BB962C8B-B14F-4D97-AF65-F5344CB8AC3E}">
        <p14:creationId xmlns:p14="http://schemas.microsoft.com/office/powerpoint/2010/main" val="32655346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PARTICIPANT NEEDS &amp; AIMS </a:t>
            </a:r>
            <a:endParaRPr lang="en-AU" b="1" dirty="0"/>
          </a:p>
        </p:txBody>
      </p:sp>
      <p:sp>
        <p:nvSpPr>
          <p:cNvPr id="3" name="Content Placeholder 2"/>
          <p:cNvSpPr>
            <a:spLocks noGrp="1"/>
          </p:cNvSpPr>
          <p:nvPr>
            <p:ph idx="1"/>
          </p:nvPr>
        </p:nvSpPr>
        <p:spPr/>
        <p:txBody>
          <a:bodyPr>
            <a:normAutofit/>
          </a:bodyPr>
          <a:lstStyle/>
          <a:p>
            <a:r>
              <a:rPr lang="en-AU" b="1" dirty="0" smtClean="0">
                <a:solidFill>
                  <a:srgbClr val="FF0000"/>
                </a:solidFill>
              </a:rPr>
              <a:t>Before planning your session, you need to establish your </a:t>
            </a:r>
            <a:r>
              <a:rPr lang="en-AU" b="1" u="sng" dirty="0" smtClean="0">
                <a:solidFill>
                  <a:srgbClr val="FF0000"/>
                </a:solidFill>
              </a:rPr>
              <a:t>objective. </a:t>
            </a:r>
          </a:p>
          <a:p>
            <a:r>
              <a:rPr lang="en-AU" dirty="0" smtClean="0"/>
              <a:t>This may mean you need to source information from the participants, parents, schools etc. </a:t>
            </a:r>
          </a:p>
          <a:p>
            <a:r>
              <a:rPr lang="en-AU" dirty="0" smtClean="0"/>
              <a:t>What do the participants expect? What are they hoping to gain from the session?</a:t>
            </a:r>
          </a:p>
          <a:p>
            <a:r>
              <a:rPr lang="en-AU" dirty="0" smtClean="0"/>
              <a:t>Participants will have different needs and aims, it is your job as the instructor to meet these.</a:t>
            </a:r>
            <a:endParaRPr lang="en-AU" dirty="0"/>
          </a:p>
        </p:txBody>
      </p:sp>
    </p:spTree>
    <p:extLst>
      <p:ext uri="{BB962C8B-B14F-4D97-AF65-F5344CB8AC3E}">
        <p14:creationId xmlns:p14="http://schemas.microsoft.com/office/powerpoint/2010/main" val="1082557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1483</TotalTime>
  <Words>2831</Words>
  <Application>Microsoft Macintosh PowerPoint</Application>
  <PresentationFormat>On-screen Show (4:3)</PresentationFormat>
  <Paragraphs>384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Revolution</vt:lpstr>
      <vt:lpstr>Plan and Conduct Sport and Recreation Sessions </vt:lpstr>
      <vt:lpstr>Plan and Conduct Sport and Recreation Sessions </vt:lpstr>
      <vt:lpstr>Plan and Conduct Sport and Recreation Sessions </vt:lpstr>
      <vt:lpstr>SESSIONS</vt:lpstr>
      <vt:lpstr>SESSIONS</vt:lpstr>
      <vt:lpstr>CONSULT WITH PARTICIPANTS TO DETERMINE NEEDS </vt:lpstr>
      <vt:lpstr>CONSULT WITH PARTICIPANTS TO DETERMINE NEEDS </vt:lpstr>
      <vt:lpstr>CONSULT WITH PARTICIPANTS TO DETERMINE NEEDS </vt:lpstr>
      <vt:lpstr>PARTICIPANT NEEDS &amp; AIMS </vt:lpstr>
      <vt:lpstr>PARTICIPANT NEEDS &amp; AIMS </vt:lpstr>
      <vt:lpstr>NEEDS AND AIMS</vt:lpstr>
      <vt:lpstr>NEEDS AND AIMS </vt:lpstr>
      <vt:lpstr>RELEVANT LEGISLATION</vt:lpstr>
      <vt:lpstr>RELEVANT LEGISLATION</vt:lpstr>
      <vt:lpstr>RELEVANT LEGISLATION</vt:lpstr>
      <vt:lpstr>Equal Opportunity Continued </vt:lpstr>
      <vt:lpstr>ORGANISATIONAL POLICIES &amp; PROCEDURES</vt:lpstr>
      <vt:lpstr>ORGANISATIONAL POLICIES &amp; PROCEDURES</vt:lpstr>
      <vt:lpstr>For each example, identify the organisational policy &amp; procedure: </vt:lpstr>
      <vt:lpstr>TESTS AND ASSESSMENTS </vt:lpstr>
      <vt:lpstr>TESTS AND ASSESSMENTS </vt:lpstr>
      <vt:lpstr>TESTS AND ASSESSMENTS </vt:lpstr>
      <vt:lpstr>Tests and Assessments</vt:lpstr>
      <vt:lpstr>TESTS AND ASSESSMENTS </vt:lpstr>
      <vt:lpstr>TESTS AND ASSESSMENTS </vt:lpstr>
      <vt:lpstr>LIKELY DEMANDS</vt:lpstr>
      <vt:lpstr>LIKELY DEMANDS</vt:lpstr>
      <vt:lpstr>DEVELOP A SESSION</vt:lpstr>
      <vt:lpstr>DEVELOP A SESSION</vt:lpstr>
      <vt:lpstr>DATES &amp; TIMES </vt:lpstr>
      <vt:lpstr>ACTIVITY STAGES &amp; STRUCTURE </vt:lpstr>
      <vt:lpstr>LOGISTICS</vt:lpstr>
      <vt:lpstr>LOGISTICS</vt:lpstr>
      <vt:lpstr>LOGISTICS</vt:lpstr>
      <vt:lpstr>EXTERNAL FACTORS</vt:lpstr>
      <vt:lpstr>EXTERNAL FACTORS </vt:lpstr>
      <vt:lpstr>EXTERNAL FACTORS </vt:lpstr>
      <vt:lpstr>PREPARE RESOURCES FOR THE SESSION</vt:lpstr>
      <vt:lpstr>VENUES</vt:lpstr>
      <vt:lpstr>VENUES</vt:lpstr>
      <vt:lpstr>CONDUCT THE SESSION</vt:lpstr>
      <vt:lpstr>CONCLUDE THE SESSION/EVALUATE THE SESSION</vt:lpstr>
      <vt:lpstr>CONCLUDE THE SESSION/EVALUATE THE SESSION</vt:lpstr>
      <vt:lpstr>FLASHCARDS</vt:lpstr>
      <vt:lpstr>Plan and Conduct Sport and Recreation Sessions </vt:lpstr>
    </vt:vector>
  </TitlesOfParts>
  <Company>DEECD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and Conduct Sport and Recreation Sessions</dc:title>
  <dc:creator>Erin Brown</dc:creator>
  <cp:lastModifiedBy>Shannon Keane</cp:lastModifiedBy>
  <cp:revision>78</cp:revision>
  <dcterms:created xsi:type="dcterms:W3CDTF">2013-06-12T04:44:06Z</dcterms:created>
  <dcterms:modified xsi:type="dcterms:W3CDTF">2016-04-07T02:39:58Z</dcterms:modified>
</cp:coreProperties>
</file>