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4" r:id="rId3"/>
    <p:sldId id="263" r:id="rId4"/>
    <p:sldId id="286" r:id="rId5"/>
    <p:sldId id="287" r:id="rId6"/>
    <p:sldId id="288" r:id="rId7"/>
    <p:sldId id="289" r:id="rId8"/>
    <p:sldId id="290" r:id="rId9"/>
    <p:sldId id="291" r:id="rId10"/>
    <p:sldId id="292" r:id="rId11"/>
    <p:sldId id="293" r:id="rId12"/>
    <p:sldId id="272" r:id="rId13"/>
    <p:sldId id="258" r:id="rId14"/>
    <p:sldId id="295" r:id="rId15"/>
    <p:sldId id="271" r:id="rId16"/>
    <p:sldId id="259" r:id="rId17"/>
    <p:sldId id="296" r:id="rId18"/>
    <p:sldId id="297" r:id="rId19"/>
    <p:sldId id="276" r:id="rId20"/>
    <p:sldId id="260" r:id="rId21"/>
    <p:sldId id="299" r:id="rId22"/>
    <p:sldId id="298" r:id="rId23"/>
    <p:sldId id="279" r:id="rId24"/>
    <p:sldId id="262" r:id="rId25"/>
    <p:sldId id="264" r:id="rId26"/>
    <p:sldId id="301" r:id="rId27"/>
    <p:sldId id="300" r:id="rId28"/>
    <p:sldId id="265" r:id="rId29"/>
    <p:sldId id="281" r:id="rId30"/>
    <p:sldId id="268" r:id="rId31"/>
    <p:sldId id="302" r:id="rId32"/>
    <p:sldId id="303" r:id="rId33"/>
    <p:sldId id="267" r:id="rId34"/>
    <p:sldId id="266" r:id="rId35"/>
    <p:sldId id="269" r:id="rId36"/>
    <p:sldId id="270" r:id="rId37"/>
    <p:sldId id="280" r:id="rId38"/>
    <p:sldId id="284" r:id="rId39"/>
    <p:sldId id="282"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9FF08"/>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920"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printerSettings" Target="printerSettings/printerSettings1.bin"/><Relationship Id="rId42" Type="http://schemas.openxmlformats.org/officeDocument/2006/relationships/presProps" Target="presProps.xml"/><Relationship Id="rId43" Type="http://schemas.openxmlformats.org/officeDocument/2006/relationships/viewProps" Target="viewProps.xml"/><Relationship Id="rId44" Type="http://schemas.openxmlformats.org/officeDocument/2006/relationships/theme" Target="theme/theme1.xml"/><Relationship Id="rId4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nchor="b"/>
          <a:lstStyle>
            <a:lvl1pPr>
              <a:defRPr sz="5400"/>
            </a:lvl1pPr>
          </a:lstStyle>
          <a:p>
            <a:r>
              <a:rPr lang="en-AU"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nchor="t">
            <a:normAutofit/>
          </a:bodyPr>
          <a:lstStyle>
            <a:lvl1pPr marL="0" indent="0" algn="ctr">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AU" smtClean="0"/>
              <a:t>Click to edit Master subtitle style</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18/04/17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Vertical Text Placeholder 2"/>
          <p:cNvSpPr>
            <a:spLocks noGrp="1"/>
          </p:cNvSpPr>
          <p:nvPr>
            <p:ph type="body" orient="vert" idx="1"/>
          </p:nvPr>
        </p:nvSpPr>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Date Placeholder 3"/>
          <p:cNvSpPr>
            <a:spLocks noGrp="1"/>
          </p:cNvSpPr>
          <p:nvPr>
            <p:ph type="dt" sz="half" idx="10"/>
          </p:nvPr>
        </p:nvSpPr>
        <p:spPr/>
        <p:txBody>
          <a:bodyPr/>
          <a:lstStyle/>
          <a:p>
            <a:fld id="{8E36636D-D922-432D-A958-524484B5923D}" type="datetimeFigureOut">
              <a:rPr lang="en-US" smtClean="0"/>
              <a:pPr/>
              <a:t>18/04/17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AU"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nchor="t"/>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18/04/17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dirty="0"/>
          </a:p>
        </p:txBody>
      </p:sp>
      <p:sp>
        <p:nvSpPr>
          <p:cNvPr id="3" name="Content Placeholder 2"/>
          <p:cNvSpPr>
            <a:spLocks noGrp="1"/>
          </p:cNvSpPr>
          <p:nvPr>
            <p:ph idx="1"/>
          </p:nvPr>
        </p:nvSpPr>
        <p:spPr/>
        <p:txBody>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10"/>
          </p:nvPr>
        </p:nvSpPr>
        <p:spPr/>
        <p:txBody>
          <a:bodyPr/>
          <a:lstStyle/>
          <a:p>
            <a:fld id="{8E36636D-D922-432D-A958-524484B5923D}" type="datetimeFigureOut">
              <a:rPr lang="en-US" smtClean="0"/>
              <a:pPr/>
              <a:t>18/04/17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AU"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AU" smtClean="0"/>
              <a:t>Click to edit Master text styles</a:t>
            </a:r>
          </a:p>
        </p:txBody>
      </p:sp>
      <p:sp>
        <p:nvSpPr>
          <p:cNvPr id="4" name="Date Placeholder 3"/>
          <p:cNvSpPr>
            <a:spLocks noGrp="1"/>
          </p:cNvSpPr>
          <p:nvPr>
            <p:ph type="dt" sz="half" idx="10"/>
          </p:nvPr>
        </p:nvSpPr>
        <p:spPr/>
        <p:txBody>
          <a:bodyPr/>
          <a:lstStyle/>
          <a:p>
            <a:fld id="{8E36636D-D922-432D-A958-524484B5923D}" type="datetimeFigureOut">
              <a:rPr lang="en-US" smtClean="0"/>
              <a:pPr/>
              <a:t>18/04/17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Date Placeholder 4"/>
          <p:cNvSpPr>
            <a:spLocks noGrp="1"/>
          </p:cNvSpPr>
          <p:nvPr>
            <p:ph type="dt" sz="half" idx="10"/>
          </p:nvPr>
        </p:nvSpPr>
        <p:spPr/>
        <p:txBody>
          <a:bodyPr/>
          <a:lstStyle/>
          <a:p>
            <a:fld id="{8E36636D-D922-432D-A958-524484B5923D}" type="datetimeFigureOut">
              <a:rPr lang="en-US" smtClean="0"/>
              <a:pPr/>
              <a:t>18/04/17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AU"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t"/>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AU"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7" name="Date Placeholder 6"/>
          <p:cNvSpPr>
            <a:spLocks noGrp="1"/>
          </p:cNvSpPr>
          <p:nvPr>
            <p:ph type="dt" sz="half" idx="10"/>
          </p:nvPr>
        </p:nvSpPr>
        <p:spPr/>
        <p:txBody>
          <a:bodyPr/>
          <a:lstStyle/>
          <a:p>
            <a:fld id="{8E36636D-D922-432D-A958-524484B5923D}" type="datetimeFigureOut">
              <a:rPr lang="en-US" smtClean="0"/>
              <a:pPr/>
              <a:t>18/04/17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smtClean="0"/>
              <a:t>Click to edit Master title style</a:t>
            </a:r>
            <a:endParaRPr lang="en-US"/>
          </a:p>
        </p:txBody>
      </p:sp>
      <p:sp>
        <p:nvSpPr>
          <p:cNvPr id="3" name="Date Placeholder 2"/>
          <p:cNvSpPr>
            <a:spLocks noGrp="1"/>
          </p:cNvSpPr>
          <p:nvPr>
            <p:ph type="dt" sz="half" idx="10"/>
          </p:nvPr>
        </p:nvSpPr>
        <p:spPr/>
        <p:txBody>
          <a:bodyPr/>
          <a:lstStyle/>
          <a:p>
            <a:fld id="{8E36636D-D922-432D-A958-524484B5923D}" type="datetimeFigureOut">
              <a:rPr lang="en-US" smtClean="0"/>
              <a:pPr/>
              <a:t>18/04/17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6636D-D922-432D-A958-524484B5923D}" type="datetimeFigureOut">
              <a:rPr lang="en-US" smtClean="0"/>
              <a:pPr/>
              <a:t>18/04/17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AU"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18/04/17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AU"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AU" smtClean="0"/>
              <a:t>Drag picture to placeholder or click icon to add</a:t>
            </a:r>
            <a:endParaRPr lang="en-US"/>
          </a:p>
        </p:txBody>
      </p:sp>
      <p:sp>
        <p:nvSpPr>
          <p:cNvPr id="4" name="Text Placeholder 3"/>
          <p:cNvSpPr>
            <a:spLocks noGrp="1"/>
          </p:cNvSpPr>
          <p:nvPr>
            <p:ph type="body" sz="half" idx="2"/>
          </p:nvPr>
        </p:nvSpPr>
        <p:spPr>
          <a:xfrm>
            <a:off x="1792288" y="5367338"/>
            <a:ext cx="5486400" cy="804862"/>
          </a:xfrm>
        </p:spPr>
        <p:txBody>
          <a:bodyPr anchor="t"/>
          <a:lstStyle>
            <a:lvl1pPr marL="0" indent="0">
              <a:buNone/>
              <a:defRPr sz="1400">
                <a:solidFill>
                  <a:schemeClr val="accent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AU" smtClean="0"/>
              <a:t>Click to edit Master text styles</a:t>
            </a:r>
          </a:p>
        </p:txBody>
      </p:sp>
      <p:sp>
        <p:nvSpPr>
          <p:cNvPr id="5" name="Date Placeholder 4"/>
          <p:cNvSpPr>
            <a:spLocks noGrp="1"/>
          </p:cNvSpPr>
          <p:nvPr>
            <p:ph type="dt" sz="half" idx="10"/>
          </p:nvPr>
        </p:nvSpPr>
        <p:spPr/>
        <p:txBody>
          <a:bodyPr/>
          <a:lstStyle/>
          <a:p>
            <a:fld id="{8E36636D-D922-432D-A958-524484B5923D}" type="datetimeFigureOut">
              <a:rPr lang="en-US" smtClean="0"/>
              <a:pPr/>
              <a:t>18/04/17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28FB93-0A08-4E7D-8E63-9EFA29F1E0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457200"/>
            <a:ext cx="8229600" cy="1143000"/>
          </a:xfrm>
          <a:prstGeom prst="rect">
            <a:avLst/>
          </a:prstGeom>
        </p:spPr>
        <p:txBody>
          <a:bodyPr vert="horz" lIns="91440" tIns="45720" rIns="91440" bIns="45720" rtlCol="0" anchor="t">
            <a:normAutofit/>
          </a:bodyPr>
          <a:lstStyle/>
          <a:p>
            <a:r>
              <a:rPr lang="en-AU"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chor="ctr">
            <a:normAutofit/>
          </a:bodyPr>
          <a:lstStyle/>
          <a:p>
            <a:pPr lvl="0"/>
            <a:r>
              <a:rPr lang="en-AU" smtClean="0"/>
              <a:t>Click to edit Master text styles</a:t>
            </a:r>
          </a:p>
          <a:p>
            <a:pPr lvl="1"/>
            <a:r>
              <a:rPr lang="en-AU" smtClean="0"/>
              <a:t>Second level</a:t>
            </a:r>
          </a:p>
          <a:p>
            <a:pPr lvl="2"/>
            <a:r>
              <a:rPr lang="en-AU" smtClean="0"/>
              <a:t>Third level</a:t>
            </a:r>
          </a:p>
          <a:p>
            <a:pPr lvl="3"/>
            <a:r>
              <a:rPr lang="en-AU" smtClean="0"/>
              <a:t>Fourth level</a:t>
            </a:r>
          </a:p>
          <a:p>
            <a:pPr lvl="4"/>
            <a:r>
              <a:rPr lang="en-AU"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6636D-D922-432D-A958-524484B5923D}" type="datetimeFigureOut">
              <a:rPr lang="en-US" smtClean="0"/>
              <a:pPr/>
              <a:t>18/04/17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FB93-0A08-4E7D-8E63-9EFA29F1E093}"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0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50000"/>
        </a:lnSpc>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lnSpc>
          <a:spcPct val="150000"/>
        </a:lnSpc>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lnSpc>
          <a:spcPct val="150000"/>
        </a:lnSpc>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lnSpc>
          <a:spcPct val="150000"/>
        </a:lnSpc>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playbytherules.net.au/interactive-scenarios/free-online-training/child-protection-harassment-and-discrimination-cours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learning.ausport.gov.au/uploads/ausport/Ausport/AB1AA/Module4/Session%20Plan%20Template.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jpe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ausport.gov.au/ai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22110"/>
            <a:ext cx="7772400" cy="2817673"/>
          </a:xfrm>
        </p:spPr>
        <p:txBody>
          <a:bodyPr>
            <a:noAutofit/>
          </a:bodyPr>
          <a:lstStyle/>
          <a:p>
            <a:r>
              <a:rPr lang="en-US" b="1" dirty="0" smtClean="0"/>
              <a:t>Develop </a:t>
            </a:r>
            <a:r>
              <a:rPr lang="en-US" b="1" dirty="0"/>
              <a:t>and </a:t>
            </a:r>
            <a:r>
              <a:rPr lang="en-US" b="1" dirty="0" smtClean="0"/>
              <a:t>Update </a:t>
            </a:r>
            <a:r>
              <a:rPr lang="en-US" b="1" dirty="0"/>
              <a:t>K</a:t>
            </a:r>
            <a:r>
              <a:rPr lang="en-US" b="1" dirty="0" smtClean="0"/>
              <a:t>nowledge </a:t>
            </a:r>
            <a:r>
              <a:rPr lang="en-US" b="1" dirty="0"/>
              <a:t>of </a:t>
            </a:r>
            <a:r>
              <a:rPr lang="en-US" b="1" dirty="0" smtClean="0"/>
              <a:t>Coaching </a:t>
            </a:r>
            <a:r>
              <a:rPr lang="en-US" b="1" dirty="0"/>
              <a:t>P</a:t>
            </a:r>
            <a:r>
              <a:rPr lang="en-US" b="1" dirty="0" smtClean="0"/>
              <a:t>ractices</a:t>
            </a:r>
            <a:r>
              <a:rPr lang="en-AU" b="1" dirty="0" smtClean="0"/>
              <a:t/>
            </a:r>
            <a:br>
              <a:rPr lang="en-AU" b="1" dirty="0" smtClean="0"/>
            </a:br>
            <a:r>
              <a:rPr lang="en-AU" b="1" dirty="0" smtClean="0"/>
              <a:t/>
            </a:r>
            <a:br>
              <a:rPr lang="en-AU" b="1" dirty="0" smtClean="0"/>
            </a:br>
            <a:endParaRPr lang="en-US" sz="2400" dirty="0">
              <a:solidFill>
                <a:srgbClr val="FF0000"/>
              </a:solidFill>
              <a:latin typeface="Arial"/>
              <a:cs typeface="Arial"/>
            </a:endParaRPr>
          </a:p>
        </p:txBody>
      </p:sp>
      <p:sp>
        <p:nvSpPr>
          <p:cNvPr id="3" name="Subtitle 2"/>
          <p:cNvSpPr>
            <a:spLocks noGrp="1"/>
          </p:cNvSpPr>
          <p:nvPr>
            <p:ph type="subTitle" idx="1"/>
          </p:nvPr>
        </p:nvSpPr>
        <p:spPr>
          <a:xfrm>
            <a:off x="1371600" y="5218556"/>
            <a:ext cx="6400800" cy="1296544"/>
          </a:xfrm>
        </p:spPr>
        <p:txBody>
          <a:bodyPr/>
          <a:lstStyle/>
          <a:p>
            <a:r>
              <a:rPr lang="en-US" b="1" dirty="0">
                <a:solidFill>
                  <a:srgbClr val="A3A7C0"/>
                </a:solidFill>
                <a:latin typeface="Arial Black"/>
                <a:cs typeface="Arial Black"/>
              </a:rPr>
              <a:t>SISSSCO101 </a:t>
            </a:r>
            <a:endParaRPr lang="en-US" dirty="0">
              <a:solidFill>
                <a:srgbClr val="A3A7C0"/>
              </a:solidFill>
              <a:latin typeface="Arial Black"/>
              <a:cs typeface="Arial Black"/>
            </a:endParaRPr>
          </a:p>
        </p:txBody>
      </p:sp>
    </p:spTree>
    <p:extLst>
      <p:ext uri="{BB962C8B-B14F-4D97-AF65-F5344CB8AC3E}">
        <p14:creationId xmlns:p14="http://schemas.microsoft.com/office/powerpoint/2010/main" val="3715828165"/>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584"/>
            <a:ext cx="8229600" cy="1143000"/>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192929" y="2069452"/>
            <a:ext cx="8762162" cy="4569525"/>
          </a:xfrm>
        </p:spPr>
        <p:txBody>
          <a:bodyPr anchor="t">
            <a:normAutofit fontScale="85000" lnSpcReduction="20000"/>
          </a:bodyPr>
          <a:lstStyle/>
          <a:p>
            <a:pPr marL="0" indent="0">
              <a:buNone/>
            </a:pPr>
            <a:r>
              <a:rPr lang="en-US" dirty="0" smtClean="0">
                <a:solidFill>
                  <a:srgbClr val="FFFF00"/>
                </a:solidFill>
              </a:rPr>
              <a:t>Play By The Rules </a:t>
            </a:r>
            <a:r>
              <a:rPr lang="en-US" dirty="0" smtClean="0"/>
              <a:t>(FREE online course) in making sport safe, fair and </a:t>
            </a:r>
            <a:r>
              <a:rPr lang="en-US" dirty="0" smtClean="0"/>
              <a:t>inclusive.</a:t>
            </a:r>
          </a:p>
          <a:p>
            <a:pPr marL="514350" indent="-514350">
              <a:buFont typeface="+mj-lt"/>
              <a:buAutoNum type="arabicPeriod"/>
            </a:pPr>
            <a:r>
              <a:rPr lang="en-US" dirty="0" smtClean="0"/>
              <a:t>Child protection</a:t>
            </a:r>
            <a:endParaRPr lang="en-US" dirty="0"/>
          </a:p>
          <a:p>
            <a:pPr marL="514350" indent="-514350">
              <a:buFont typeface="+mj-lt"/>
              <a:buAutoNum type="arabicPeriod"/>
            </a:pPr>
            <a:r>
              <a:rPr lang="en-US" dirty="0"/>
              <a:t>H</a:t>
            </a:r>
            <a:r>
              <a:rPr lang="en-US" dirty="0" smtClean="0"/>
              <a:t>arassment </a:t>
            </a:r>
            <a:r>
              <a:rPr lang="en-US" dirty="0" smtClean="0"/>
              <a:t>and </a:t>
            </a:r>
            <a:r>
              <a:rPr lang="en-US" dirty="0" smtClean="0"/>
              <a:t>Discrimination</a:t>
            </a:r>
          </a:p>
          <a:p>
            <a:pPr marL="514350" indent="-514350">
              <a:buFont typeface="+mj-lt"/>
              <a:buAutoNum type="arabicPeriod"/>
            </a:pPr>
            <a:r>
              <a:rPr lang="en-US" dirty="0"/>
              <a:t>C</a:t>
            </a:r>
            <a:r>
              <a:rPr lang="en-US" dirty="0" smtClean="0"/>
              <a:t>omplaint handling</a:t>
            </a:r>
          </a:p>
          <a:p>
            <a:pPr marL="514350" indent="-514350">
              <a:buFont typeface="+mj-lt"/>
              <a:buAutoNum type="arabicPeriod"/>
            </a:pPr>
            <a:r>
              <a:rPr lang="en-US" dirty="0"/>
              <a:t>M</a:t>
            </a:r>
            <a:r>
              <a:rPr lang="en-US" dirty="0" smtClean="0"/>
              <a:t>ember </a:t>
            </a:r>
            <a:r>
              <a:rPr lang="en-US" dirty="0" smtClean="0"/>
              <a:t>protection.</a:t>
            </a:r>
          </a:p>
          <a:p>
            <a:r>
              <a:rPr lang="en-US" sz="2200" dirty="0">
                <a:hlinkClick r:id="rId2"/>
              </a:rPr>
              <a:t>https://www.playbytherules.net.au/interactive-scenarios/free-online-training/child-protection-harassment-and-discrimination-</a:t>
            </a:r>
            <a:r>
              <a:rPr lang="en-US" sz="2200" dirty="0" smtClean="0">
                <a:hlinkClick r:id="rId2"/>
              </a:rPr>
              <a:t>course</a:t>
            </a:r>
            <a:endParaRPr lang="en-US" sz="2200" dirty="0" smtClean="0"/>
          </a:p>
        </p:txBody>
      </p:sp>
    </p:spTree>
    <p:extLst>
      <p:ext uri="{BB962C8B-B14F-4D97-AF65-F5344CB8AC3E}">
        <p14:creationId xmlns:p14="http://schemas.microsoft.com/office/powerpoint/2010/main" val="422746138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5165"/>
            <a:ext cx="8229600" cy="1365035"/>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192929" y="2187034"/>
            <a:ext cx="8762162" cy="4451943"/>
          </a:xfrm>
        </p:spPr>
        <p:txBody>
          <a:bodyPr anchor="t">
            <a:normAutofit/>
          </a:bodyPr>
          <a:lstStyle/>
          <a:p>
            <a:pPr marL="0" indent="0">
              <a:buNone/>
            </a:pPr>
            <a:r>
              <a:rPr lang="en-US" dirty="0" smtClean="0">
                <a:solidFill>
                  <a:srgbClr val="FFFF00"/>
                </a:solidFill>
              </a:rPr>
              <a:t>Session Plan Template:</a:t>
            </a:r>
          </a:p>
          <a:p>
            <a:endParaRPr lang="en-US" dirty="0" smtClean="0"/>
          </a:p>
          <a:p>
            <a:r>
              <a:rPr lang="en-US" sz="2400" dirty="0">
                <a:hlinkClick r:id="rId2"/>
              </a:rPr>
              <a:t>https://learning.ausport.gov.au/uploads/ausport/Ausport/AB1AA/Module4/Session%20Plan%</a:t>
            </a:r>
            <a:r>
              <a:rPr lang="en-US" sz="2400" dirty="0" smtClean="0">
                <a:hlinkClick r:id="rId2"/>
              </a:rPr>
              <a:t>20Template.pdf</a:t>
            </a:r>
            <a:r>
              <a:rPr lang="en-US" sz="2400" dirty="0" smtClean="0"/>
              <a:t> </a:t>
            </a:r>
            <a:endParaRPr lang="en-US" sz="2400" dirty="0"/>
          </a:p>
        </p:txBody>
      </p:sp>
    </p:spTree>
    <p:extLst>
      <p:ext uri="{BB962C8B-B14F-4D97-AF65-F5344CB8AC3E}">
        <p14:creationId xmlns:p14="http://schemas.microsoft.com/office/powerpoint/2010/main" val="1263430708"/>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2900"/>
            <a:ext cx="8229600" cy="5933263"/>
          </a:xfrm>
        </p:spPr>
        <p:txBody>
          <a:bodyPr/>
          <a:lstStyle/>
          <a:p>
            <a:pPr marL="0" indent="0" algn="ctr">
              <a:buNone/>
            </a:pPr>
            <a:r>
              <a:rPr lang="en-US" dirty="0" smtClean="0"/>
              <a:t>“</a:t>
            </a:r>
            <a:r>
              <a:rPr lang="en-US" dirty="0"/>
              <a:t>A trophy carries dust. Memories last forever.</a:t>
            </a:r>
            <a:r>
              <a:rPr lang="en-US" dirty="0" smtClean="0"/>
              <a:t>” </a:t>
            </a:r>
            <a:r>
              <a:rPr lang="en-US" dirty="0">
                <a:solidFill>
                  <a:srgbClr val="F1D792"/>
                </a:solidFill>
              </a:rPr>
              <a:t>Mary Lou </a:t>
            </a:r>
            <a:r>
              <a:rPr lang="en-US" dirty="0" err="1" smtClean="0">
                <a:solidFill>
                  <a:srgbClr val="F1D792"/>
                </a:solidFill>
              </a:rPr>
              <a:t>Retton</a:t>
            </a:r>
            <a:endParaRPr lang="en-US" dirty="0">
              <a:solidFill>
                <a:srgbClr val="F1D792"/>
              </a:solidFill>
            </a:endParaRPr>
          </a:p>
        </p:txBody>
      </p:sp>
    </p:spTree>
    <p:extLst>
      <p:ext uri="{BB962C8B-B14F-4D97-AF65-F5344CB8AC3E}">
        <p14:creationId xmlns:p14="http://schemas.microsoft.com/office/powerpoint/2010/main" val="1695693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5900"/>
            <a:ext cx="9144000" cy="5861196"/>
          </a:xfrm>
        </p:spPr>
        <p:txBody>
          <a:bodyPr>
            <a:noAutofit/>
          </a:bodyPr>
          <a:lstStyle/>
          <a:p>
            <a:pPr marL="0" lvl="0" indent="0">
              <a:buNone/>
            </a:pPr>
            <a:r>
              <a:rPr lang="en-AU" sz="1800" dirty="0">
                <a:solidFill>
                  <a:srgbClr val="FF6600"/>
                </a:solidFill>
              </a:rPr>
              <a:t>C</a:t>
            </a:r>
            <a:r>
              <a:rPr lang="en-AU" sz="1800" dirty="0" smtClean="0">
                <a:solidFill>
                  <a:srgbClr val="FF6600"/>
                </a:solidFill>
              </a:rPr>
              <a:t>odes </a:t>
            </a:r>
            <a:r>
              <a:rPr lang="en-AU" sz="1800" dirty="0">
                <a:solidFill>
                  <a:srgbClr val="FF6600"/>
                </a:solidFill>
              </a:rPr>
              <a:t>of practice for coaches </a:t>
            </a:r>
            <a:endParaRPr lang="en-AU" sz="1800" dirty="0" smtClean="0">
              <a:solidFill>
                <a:srgbClr val="FF6600"/>
              </a:solidFill>
            </a:endParaRPr>
          </a:p>
          <a:p>
            <a:pPr lvl="0"/>
            <a:r>
              <a:rPr lang="en-AU" sz="1800" dirty="0" smtClean="0"/>
              <a:t>A code of practice is the way in which a coaches are expected to conduct themselves.  It relates to the way the coach acts and presents themself. Including their behaviour.  Codes of conduct vary slightly from one sport to another.</a:t>
            </a:r>
            <a:endParaRPr lang="en-AU" sz="1800" dirty="0"/>
          </a:p>
          <a:p>
            <a:pPr marL="0" lvl="0" indent="0">
              <a:buNone/>
            </a:pPr>
            <a:r>
              <a:rPr lang="en-AU" sz="1800" dirty="0">
                <a:solidFill>
                  <a:srgbClr val="FF6600"/>
                </a:solidFill>
              </a:rPr>
              <a:t>P</a:t>
            </a:r>
            <a:r>
              <a:rPr lang="en-AU" sz="1800" dirty="0" smtClean="0">
                <a:solidFill>
                  <a:srgbClr val="FF6600"/>
                </a:solidFill>
              </a:rPr>
              <a:t>olicies </a:t>
            </a:r>
            <a:r>
              <a:rPr lang="en-AU" sz="1800" dirty="0">
                <a:solidFill>
                  <a:srgbClr val="FF6600"/>
                </a:solidFill>
              </a:rPr>
              <a:t>and procedures related </a:t>
            </a:r>
            <a:r>
              <a:rPr lang="en-AU" sz="1800" dirty="0" smtClean="0">
                <a:solidFill>
                  <a:srgbClr val="FF6600"/>
                </a:solidFill>
              </a:rPr>
              <a:t>to:</a:t>
            </a:r>
            <a:endParaRPr lang="en-AU" sz="1800" dirty="0">
              <a:solidFill>
                <a:srgbClr val="FF6600"/>
              </a:solidFill>
            </a:endParaRPr>
          </a:p>
          <a:p>
            <a:pPr lvl="0"/>
            <a:r>
              <a:rPr lang="en-AU" sz="1800" dirty="0">
                <a:solidFill>
                  <a:srgbClr val="FFFF00"/>
                </a:solidFill>
              </a:rPr>
              <a:t>R</a:t>
            </a:r>
            <a:r>
              <a:rPr lang="en-AU" sz="1800" dirty="0" smtClean="0">
                <a:solidFill>
                  <a:srgbClr val="FFFF00"/>
                </a:solidFill>
              </a:rPr>
              <a:t>isk management </a:t>
            </a:r>
            <a:r>
              <a:rPr lang="en-AU" sz="1800" dirty="0" smtClean="0"/>
              <a:t>– A plan of action to reduce the risks associated with a particular sport or activity.  Assists a coach to fulfil their duty of care.  All Sport &amp; Recreation organisations should have Risk Management Plans.  Risk Management Plans aim at eliminating or controlling risk, as not all risk can be eliminated.</a:t>
            </a:r>
            <a:endParaRPr lang="en-AU" sz="1800" dirty="0"/>
          </a:p>
          <a:p>
            <a:pPr lvl="0"/>
            <a:r>
              <a:rPr lang="en-AU" sz="1800" dirty="0" smtClean="0">
                <a:solidFill>
                  <a:srgbClr val="FFFF00"/>
                </a:solidFill>
              </a:rPr>
              <a:t>Equipment</a:t>
            </a:r>
            <a:r>
              <a:rPr lang="en-AU" sz="1800" dirty="0"/>
              <a:t> </a:t>
            </a:r>
            <a:r>
              <a:rPr lang="en-AU" sz="1800" dirty="0" smtClean="0"/>
              <a:t>– the equipment that is available and used may have standards regarding it’s use.  All equipment should be checked for deterioration/wear.</a:t>
            </a:r>
            <a:endParaRPr lang="en-AU" sz="1800" dirty="0"/>
          </a:p>
        </p:txBody>
      </p:sp>
      <p:sp>
        <p:nvSpPr>
          <p:cNvPr id="4" name="Title 1"/>
          <p:cNvSpPr>
            <a:spLocks noGrp="1"/>
          </p:cNvSpPr>
          <p:nvPr>
            <p:ph type="title"/>
          </p:nvPr>
        </p:nvSpPr>
        <p:spPr>
          <a:xfrm>
            <a:off x="0" y="1"/>
            <a:ext cx="9144000" cy="835899"/>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Sport specific </a:t>
            </a:r>
            <a:r>
              <a:rPr lang="en-AU" sz="2800" b="1" i="1" dirty="0" smtClean="0"/>
              <a:t>information</a:t>
            </a:r>
            <a:endParaRPr lang="en-US" sz="2800" dirty="0">
              <a:solidFill>
                <a:srgbClr val="A3A7C0"/>
              </a:solidFill>
            </a:endParaRPr>
          </a:p>
        </p:txBody>
      </p:sp>
    </p:spTree>
    <p:extLst>
      <p:ext uri="{BB962C8B-B14F-4D97-AF65-F5344CB8AC3E}">
        <p14:creationId xmlns:p14="http://schemas.microsoft.com/office/powerpoint/2010/main" val="39884479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5900"/>
            <a:ext cx="9144000" cy="5861196"/>
          </a:xfrm>
        </p:spPr>
        <p:txBody>
          <a:bodyPr>
            <a:noAutofit/>
          </a:bodyPr>
          <a:lstStyle/>
          <a:p>
            <a:pPr marL="0" lvl="0" indent="0">
              <a:buNone/>
            </a:pPr>
            <a:r>
              <a:rPr lang="en-AU" sz="1800" dirty="0" smtClean="0">
                <a:solidFill>
                  <a:srgbClr val="FF6600"/>
                </a:solidFill>
              </a:rPr>
              <a:t>Policies </a:t>
            </a:r>
            <a:r>
              <a:rPr lang="en-AU" sz="1800" dirty="0">
                <a:solidFill>
                  <a:srgbClr val="FF6600"/>
                </a:solidFill>
              </a:rPr>
              <a:t>and procedures related </a:t>
            </a:r>
            <a:r>
              <a:rPr lang="en-AU" sz="1800" dirty="0" smtClean="0">
                <a:solidFill>
                  <a:srgbClr val="FF6600"/>
                </a:solidFill>
              </a:rPr>
              <a:t>to:</a:t>
            </a:r>
          </a:p>
          <a:p>
            <a:r>
              <a:rPr lang="en-AU" sz="1800" dirty="0">
                <a:solidFill>
                  <a:srgbClr val="FFFF00"/>
                </a:solidFill>
              </a:rPr>
              <a:t>Ratio of coach to participants </a:t>
            </a:r>
            <a:r>
              <a:rPr lang="en-AU" sz="1800" dirty="0"/>
              <a:t>– Supervision in relation to Duty of care.  The level of supervision will dependant of the activity or sport.  The more dangerous an activity is the higher the level of supervision required</a:t>
            </a:r>
            <a:r>
              <a:rPr lang="en-AU" sz="1800" dirty="0" smtClean="0"/>
              <a:t>.</a:t>
            </a:r>
            <a:endParaRPr lang="en-AU" sz="1800" dirty="0">
              <a:solidFill>
                <a:srgbClr val="FF6600"/>
              </a:solidFill>
            </a:endParaRPr>
          </a:p>
          <a:p>
            <a:pPr lvl="0"/>
            <a:r>
              <a:rPr lang="en-AU" sz="1800" dirty="0" smtClean="0">
                <a:solidFill>
                  <a:srgbClr val="FFFF00"/>
                </a:solidFill>
              </a:rPr>
              <a:t>Provision </a:t>
            </a:r>
            <a:r>
              <a:rPr lang="en-AU" sz="1800" dirty="0">
                <a:solidFill>
                  <a:srgbClr val="FFFF00"/>
                </a:solidFill>
              </a:rPr>
              <a:t>of first </a:t>
            </a:r>
            <a:r>
              <a:rPr lang="en-AU" sz="1800" dirty="0" smtClean="0">
                <a:solidFill>
                  <a:srgbClr val="FFFF00"/>
                </a:solidFill>
              </a:rPr>
              <a:t>aid </a:t>
            </a:r>
            <a:r>
              <a:rPr lang="en-AU" sz="1800" dirty="0" smtClean="0"/>
              <a:t>– All coaches must have a basic understanding of first aid ( Australian Sports Commission recommendation).  Coaches in some sports must hold a first aid certificate (NSO).</a:t>
            </a:r>
            <a:endParaRPr lang="en-AU" sz="1800" dirty="0"/>
          </a:p>
          <a:p>
            <a:pPr lvl="0"/>
            <a:r>
              <a:rPr lang="en-AU" sz="1800" dirty="0">
                <a:solidFill>
                  <a:srgbClr val="FFFF00"/>
                </a:solidFill>
              </a:rPr>
              <a:t>F</a:t>
            </a:r>
            <a:r>
              <a:rPr lang="en-AU" sz="1800" dirty="0" smtClean="0">
                <a:solidFill>
                  <a:srgbClr val="FFFF00"/>
                </a:solidFill>
              </a:rPr>
              <a:t>acilities </a:t>
            </a:r>
            <a:r>
              <a:rPr lang="en-AU" sz="1800" dirty="0">
                <a:solidFill>
                  <a:srgbClr val="FFFF00"/>
                </a:solidFill>
              </a:rPr>
              <a:t>and </a:t>
            </a:r>
            <a:r>
              <a:rPr lang="en-AU" sz="1800" dirty="0" smtClean="0">
                <a:solidFill>
                  <a:srgbClr val="FFFF00"/>
                </a:solidFill>
              </a:rPr>
              <a:t>location </a:t>
            </a:r>
            <a:r>
              <a:rPr lang="en-AU" sz="1800" dirty="0" smtClean="0"/>
              <a:t>– the sessions you run will be dependant on the resources you have at your disposal, including change rooms, toilets and availability of water.  Access to the participants is also a priority.</a:t>
            </a:r>
            <a:endParaRPr lang="en-AU" sz="1800" dirty="0"/>
          </a:p>
          <a:p>
            <a:pPr lvl="0"/>
            <a:r>
              <a:rPr lang="en-AU" sz="1800" dirty="0" smtClean="0">
                <a:solidFill>
                  <a:srgbClr val="FFFF00"/>
                </a:solidFill>
              </a:rPr>
              <a:t>Security</a:t>
            </a:r>
            <a:r>
              <a:rPr lang="en-AU" sz="1800" dirty="0" smtClean="0"/>
              <a:t> – The venue (environment ) and property (facilities) must be safe and secure particularly when working with young children.  Ground check required.</a:t>
            </a:r>
            <a:endParaRPr lang="en-AU" sz="1800" dirty="0"/>
          </a:p>
          <a:p>
            <a:pPr lvl="0"/>
            <a:r>
              <a:rPr lang="en-AU" sz="1800" dirty="0" smtClean="0"/>
              <a:t>support personnel</a:t>
            </a:r>
            <a:r>
              <a:rPr lang="en-US" sz="1800" dirty="0"/>
              <a:t> </a:t>
            </a:r>
            <a:r>
              <a:rPr lang="en-US" sz="1800" dirty="0" smtClean="0"/>
              <a:t>– Required to fulfill coach/participant ratios and assist the coach.</a:t>
            </a:r>
            <a:endParaRPr lang="en-AU" sz="1800" dirty="0"/>
          </a:p>
        </p:txBody>
      </p:sp>
      <p:sp>
        <p:nvSpPr>
          <p:cNvPr id="4" name="Title 1"/>
          <p:cNvSpPr>
            <a:spLocks noGrp="1"/>
          </p:cNvSpPr>
          <p:nvPr>
            <p:ph type="title"/>
          </p:nvPr>
        </p:nvSpPr>
        <p:spPr>
          <a:xfrm>
            <a:off x="0" y="1"/>
            <a:ext cx="9144000" cy="835899"/>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Sport specific </a:t>
            </a:r>
            <a:r>
              <a:rPr lang="en-AU" sz="2800" b="1" i="1" dirty="0" smtClean="0"/>
              <a:t>information</a:t>
            </a:r>
            <a:endParaRPr lang="en-US" sz="2800" dirty="0">
              <a:solidFill>
                <a:srgbClr val="A3A7C0"/>
              </a:solidFill>
            </a:endParaRPr>
          </a:p>
        </p:txBody>
      </p:sp>
    </p:spTree>
    <p:extLst>
      <p:ext uri="{BB962C8B-B14F-4D97-AF65-F5344CB8AC3E}">
        <p14:creationId xmlns:p14="http://schemas.microsoft.com/office/powerpoint/2010/main" val="1622457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57200"/>
            <a:ext cx="8229600" cy="5868964"/>
          </a:xfrm>
        </p:spPr>
        <p:txBody>
          <a:bodyPr/>
          <a:lstStyle/>
          <a:p>
            <a:pPr marL="0" indent="0" algn="ctr">
              <a:buNone/>
            </a:pPr>
            <a:r>
              <a:rPr lang="en-US" dirty="0"/>
              <a:t>It's not whether you get knocked down</a:t>
            </a:r>
            <a:r>
              <a:rPr lang="en-US" dirty="0" smtClean="0"/>
              <a:t>;</a:t>
            </a:r>
          </a:p>
          <a:p>
            <a:pPr marL="0" indent="0" algn="ctr">
              <a:buNone/>
            </a:pPr>
            <a:r>
              <a:rPr lang="en-US" dirty="0" smtClean="0"/>
              <a:t>it's </a:t>
            </a:r>
            <a:r>
              <a:rPr lang="en-US" dirty="0"/>
              <a:t>whether you get up. 			 	</a:t>
            </a:r>
            <a:r>
              <a:rPr lang="en-US" dirty="0">
                <a:solidFill>
                  <a:srgbClr val="F1D792"/>
                </a:solidFill>
              </a:rPr>
              <a:t>		</a:t>
            </a:r>
            <a:r>
              <a:rPr lang="en-US" dirty="0" smtClean="0">
                <a:solidFill>
                  <a:srgbClr val="F1D792"/>
                </a:solidFill>
              </a:rPr>
              <a:t>Vince </a:t>
            </a:r>
            <a:r>
              <a:rPr lang="en-US" dirty="0">
                <a:solidFill>
                  <a:srgbClr val="F1D792"/>
                </a:solidFill>
              </a:rPr>
              <a:t>Lombardi </a:t>
            </a:r>
          </a:p>
        </p:txBody>
      </p:sp>
    </p:spTree>
    <p:extLst>
      <p:ext uri="{BB962C8B-B14F-4D97-AF65-F5344CB8AC3E}">
        <p14:creationId xmlns:p14="http://schemas.microsoft.com/office/powerpoint/2010/main" val="19266905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6276"/>
            <a:ext cx="9144000" cy="5941724"/>
          </a:xfrm>
        </p:spPr>
        <p:txBody>
          <a:bodyPr>
            <a:normAutofit/>
          </a:bodyPr>
          <a:lstStyle/>
          <a:p>
            <a:pPr marL="0" indent="0">
              <a:buNone/>
            </a:pPr>
            <a:r>
              <a:rPr lang="en-AU" sz="2200" b="1" dirty="0" smtClean="0">
                <a:solidFill>
                  <a:srgbClr val="FF6600"/>
                </a:solidFill>
              </a:rPr>
              <a:t>LEGAL OBLIGATION – </a:t>
            </a:r>
            <a:r>
              <a:rPr lang="en-AU" sz="2200" dirty="0" smtClean="0"/>
              <a:t>A duty that you are required to uphold due to legislation.  As a coach you have a number of legal obligations.</a:t>
            </a:r>
          </a:p>
          <a:p>
            <a:pPr marL="0" indent="0">
              <a:buNone/>
            </a:pPr>
            <a:endParaRPr lang="en-AU" sz="2200" dirty="0" smtClean="0"/>
          </a:p>
          <a:p>
            <a:r>
              <a:rPr lang="en-AU" sz="2200" dirty="0" smtClean="0">
                <a:solidFill>
                  <a:srgbClr val="FFFF00"/>
                </a:solidFill>
              </a:rPr>
              <a:t>Unsafe equipment </a:t>
            </a:r>
            <a:r>
              <a:rPr lang="en-AU" sz="2200" dirty="0" smtClean="0"/>
              <a:t>– Duty of Care of the coach to check all equipment.  </a:t>
            </a:r>
          </a:p>
          <a:p>
            <a:pPr lvl="0"/>
            <a:r>
              <a:rPr lang="en-AU" sz="2200" dirty="0" smtClean="0">
                <a:solidFill>
                  <a:srgbClr val="FFFF00"/>
                </a:solidFill>
              </a:rPr>
              <a:t>WH&amp;S </a:t>
            </a:r>
            <a:r>
              <a:rPr lang="en-AU" sz="2200" dirty="0" smtClean="0"/>
              <a:t>– ensures that venue and resources are safe for all users.</a:t>
            </a:r>
          </a:p>
          <a:p>
            <a:pPr lvl="0"/>
            <a:r>
              <a:rPr lang="en-AU" sz="2200" dirty="0" smtClean="0"/>
              <a:t>Insurance is important – Public Liability &amp; Professional Indemnity</a:t>
            </a:r>
          </a:p>
          <a:p>
            <a:pPr lvl="0"/>
            <a:r>
              <a:rPr lang="en-AU" sz="2200" dirty="0" smtClean="0">
                <a:solidFill>
                  <a:srgbClr val="FFFF00"/>
                </a:solidFill>
              </a:rPr>
              <a:t>Working with Children Check (WCC)</a:t>
            </a:r>
            <a:r>
              <a:rPr lang="en-AU" sz="2200" dirty="0" smtClean="0"/>
              <a:t> – A mandatory check for any person working with children (under the age of 18).  Valid for 5 years.  Will not be issued to people that have committed a criminal offence.</a:t>
            </a:r>
          </a:p>
          <a:p>
            <a:pPr marL="457200" lvl="1" indent="0">
              <a:buNone/>
            </a:pPr>
            <a:endParaRPr lang="en-AU" sz="1800" dirty="0" smtClean="0"/>
          </a:p>
        </p:txBody>
      </p:sp>
      <p:sp>
        <p:nvSpPr>
          <p:cNvPr id="4" name="Title 1"/>
          <p:cNvSpPr>
            <a:spLocks noGrp="1"/>
          </p:cNvSpPr>
          <p:nvPr>
            <p:ph type="title"/>
          </p:nvPr>
        </p:nvSpPr>
        <p:spPr>
          <a:xfrm>
            <a:off x="0" y="1"/>
            <a:ext cx="9144000" cy="482250"/>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Legal obligations</a:t>
            </a:r>
            <a:r>
              <a:rPr lang="en-AU" sz="2800" dirty="0"/>
              <a:t> </a:t>
            </a:r>
            <a:endParaRPr lang="en-US" sz="2800" dirty="0">
              <a:solidFill>
                <a:srgbClr val="A3A7C0"/>
              </a:solidFill>
            </a:endParaRPr>
          </a:p>
        </p:txBody>
      </p:sp>
    </p:spTree>
    <p:extLst>
      <p:ext uri="{BB962C8B-B14F-4D97-AF65-F5344CB8AC3E}">
        <p14:creationId xmlns:p14="http://schemas.microsoft.com/office/powerpoint/2010/main" val="29404273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6276"/>
            <a:ext cx="9144000" cy="5941724"/>
          </a:xfrm>
        </p:spPr>
        <p:txBody>
          <a:bodyPr>
            <a:normAutofit/>
          </a:bodyPr>
          <a:lstStyle/>
          <a:p>
            <a:pPr marL="0" indent="0">
              <a:buNone/>
            </a:pPr>
            <a:r>
              <a:rPr lang="en-AU" sz="2200" b="1" dirty="0" smtClean="0">
                <a:solidFill>
                  <a:srgbClr val="FF6600"/>
                </a:solidFill>
              </a:rPr>
              <a:t>LEGAL OBLIGATION – </a:t>
            </a:r>
            <a:r>
              <a:rPr lang="en-AU" sz="2200" dirty="0" smtClean="0"/>
              <a:t>A duty that you are required to uphold due to legislation.  As a coach you have a number of legal obligations.</a:t>
            </a:r>
          </a:p>
          <a:p>
            <a:r>
              <a:rPr lang="en-AU" sz="2200" dirty="0" smtClean="0">
                <a:solidFill>
                  <a:srgbClr val="FFFF00"/>
                </a:solidFill>
              </a:rPr>
              <a:t>Injuries </a:t>
            </a:r>
            <a:r>
              <a:rPr lang="en-AU" sz="2200" dirty="0">
                <a:solidFill>
                  <a:srgbClr val="FFFF00"/>
                </a:solidFill>
              </a:rPr>
              <a:t>&amp; illness - </a:t>
            </a:r>
            <a:r>
              <a:rPr lang="en-AU" sz="2200" dirty="0" smtClean="0">
                <a:solidFill>
                  <a:srgbClr val="FFFF00"/>
                </a:solidFill>
              </a:rPr>
              <a:t> Coaches should:</a:t>
            </a:r>
            <a:endParaRPr lang="en-AU" sz="2200" dirty="0">
              <a:solidFill>
                <a:srgbClr val="FFFF00"/>
              </a:solidFill>
            </a:endParaRPr>
          </a:p>
          <a:p>
            <a:pPr lvl="1"/>
            <a:r>
              <a:rPr lang="en-AU" sz="1800" dirty="0" smtClean="0"/>
              <a:t>Phone access</a:t>
            </a:r>
          </a:p>
          <a:p>
            <a:pPr lvl="1"/>
            <a:r>
              <a:rPr lang="en-AU" sz="1800" dirty="0" smtClean="0"/>
              <a:t>Medical history of participants</a:t>
            </a:r>
          </a:p>
          <a:p>
            <a:pPr lvl="1"/>
            <a:r>
              <a:rPr lang="en-AU" sz="1800" dirty="0" smtClean="0"/>
              <a:t>Access to first aid equipment</a:t>
            </a:r>
          </a:p>
          <a:p>
            <a:pPr lvl="1"/>
            <a:r>
              <a:rPr lang="en-AU" sz="1800" dirty="0" smtClean="0"/>
              <a:t>Be able to administer basic first aid</a:t>
            </a:r>
          </a:p>
          <a:p>
            <a:pPr lvl="1"/>
            <a:r>
              <a:rPr lang="en-AU" sz="1800" dirty="0" smtClean="0"/>
              <a:t>Ensure an injury report form is completed when required.</a:t>
            </a:r>
          </a:p>
          <a:p>
            <a:pPr lvl="1"/>
            <a:r>
              <a:rPr lang="en-AU" sz="1800" dirty="0" smtClean="0"/>
              <a:t>Ensure hygiene</a:t>
            </a:r>
          </a:p>
          <a:p>
            <a:pPr marL="57150" indent="0" algn="ctr">
              <a:buNone/>
            </a:pPr>
            <a:r>
              <a:rPr lang="en-AU" sz="2400" b="1" dirty="0" smtClean="0">
                <a:solidFill>
                  <a:srgbClr val="FF0000"/>
                </a:solidFill>
              </a:rPr>
              <a:t>A waiver may be used where the risk is still great – high risk.</a:t>
            </a:r>
          </a:p>
          <a:p>
            <a:pPr marL="457200" lvl="1" indent="0">
              <a:buNone/>
            </a:pPr>
            <a:endParaRPr lang="en-AU" sz="1800" dirty="0" smtClean="0"/>
          </a:p>
        </p:txBody>
      </p:sp>
      <p:sp>
        <p:nvSpPr>
          <p:cNvPr id="4" name="Title 1"/>
          <p:cNvSpPr>
            <a:spLocks noGrp="1"/>
          </p:cNvSpPr>
          <p:nvPr>
            <p:ph type="title"/>
          </p:nvPr>
        </p:nvSpPr>
        <p:spPr>
          <a:xfrm>
            <a:off x="0" y="1"/>
            <a:ext cx="9144000" cy="482250"/>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Legal obligations</a:t>
            </a:r>
            <a:r>
              <a:rPr lang="en-AU" sz="2800" dirty="0"/>
              <a:t> </a:t>
            </a:r>
            <a:endParaRPr lang="en-US" sz="2800" dirty="0">
              <a:solidFill>
                <a:srgbClr val="A3A7C0"/>
              </a:solidFill>
            </a:endParaRPr>
          </a:p>
        </p:txBody>
      </p:sp>
    </p:spTree>
    <p:extLst>
      <p:ext uri="{BB962C8B-B14F-4D97-AF65-F5344CB8AC3E}">
        <p14:creationId xmlns:p14="http://schemas.microsoft.com/office/powerpoint/2010/main" val="22930764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6276"/>
            <a:ext cx="9144000" cy="5941724"/>
          </a:xfrm>
        </p:spPr>
        <p:txBody>
          <a:bodyPr>
            <a:normAutofit/>
          </a:bodyPr>
          <a:lstStyle/>
          <a:p>
            <a:pPr marL="0" indent="0">
              <a:buNone/>
            </a:pPr>
            <a:r>
              <a:rPr lang="en-AU" sz="2200" b="1" dirty="0" smtClean="0">
                <a:solidFill>
                  <a:srgbClr val="FF6600"/>
                </a:solidFill>
              </a:rPr>
              <a:t>LEGAL OBLIGATION – </a:t>
            </a:r>
            <a:r>
              <a:rPr lang="en-AU" sz="2200" dirty="0" smtClean="0"/>
              <a:t>A duty that you are required to uphold due to legislation.  As a coach you have a number of legal obligations.</a:t>
            </a:r>
          </a:p>
          <a:p>
            <a:pPr lvl="0"/>
            <a:r>
              <a:rPr lang="en-AU" sz="2200" dirty="0" smtClean="0">
                <a:solidFill>
                  <a:srgbClr val="FFFF00"/>
                </a:solidFill>
              </a:rPr>
              <a:t>Unlawful </a:t>
            </a:r>
            <a:r>
              <a:rPr lang="en-AU" sz="2200" dirty="0">
                <a:solidFill>
                  <a:srgbClr val="FFFF00"/>
                </a:solidFill>
              </a:rPr>
              <a:t>behaviour of participants, coach, instructor or support </a:t>
            </a:r>
            <a:r>
              <a:rPr lang="en-AU" sz="2200" dirty="0" smtClean="0">
                <a:solidFill>
                  <a:srgbClr val="FFFF00"/>
                </a:solidFill>
              </a:rPr>
              <a:t>personnel:</a:t>
            </a:r>
            <a:endParaRPr lang="en-AU" sz="2200" dirty="0">
              <a:solidFill>
                <a:srgbClr val="FFFF00"/>
              </a:solidFill>
            </a:endParaRPr>
          </a:p>
          <a:p>
            <a:pPr lvl="1"/>
            <a:r>
              <a:rPr lang="en-AU" sz="1800" dirty="0"/>
              <a:t>Bullying</a:t>
            </a:r>
          </a:p>
          <a:p>
            <a:pPr lvl="1"/>
            <a:r>
              <a:rPr lang="en-AU" sz="1800" dirty="0"/>
              <a:t>Equal opportunity</a:t>
            </a:r>
          </a:p>
          <a:p>
            <a:pPr lvl="1"/>
            <a:r>
              <a:rPr lang="en-AU" sz="1800" dirty="0"/>
              <a:t>Age restrictions</a:t>
            </a:r>
          </a:p>
          <a:p>
            <a:pPr lvl="1"/>
            <a:r>
              <a:rPr lang="en-AU" sz="1800" dirty="0"/>
              <a:t>Gender/Sex</a:t>
            </a:r>
          </a:p>
          <a:p>
            <a:pPr lvl="1"/>
            <a:r>
              <a:rPr lang="en-AU" sz="1800" dirty="0"/>
              <a:t>Racial vilification</a:t>
            </a:r>
          </a:p>
          <a:p>
            <a:pPr lvl="1"/>
            <a:r>
              <a:rPr lang="en-AU" sz="1800" dirty="0"/>
              <a:t>Sexual harassment</a:t>
            </a:r>
          </a:p>
          <a:p>
            <a:pPr lvl="1"/>
            <a:r>
              <a:rPr lang="en-AU" sz="1800" dirty="0"/>
              <a:t>Physical or sexual abuse</a:t>
            </a:r>
          </a:p>
          <a:p>
            <a:pPr lvl="1"/>
            <a:r>
              <a:rPr lang="en-AU" sz="1800" dirty="0"/>
              <a:t>Improper use of </a:t>
            </a:r>
            <a:r>
              <a:rPr lang="en-AU" sz="1800" dirty="0" smtClean="0"/>
              <a:t>information</a:t>
            </a:r>
          </a:p>
          <a:p>
            <a:pPr lvl="1"/>
            <a:r>
              <a:rPr lang="en-AU" sz="1800" dirty="0" smtClean="0"/>
              <a:t>Drug use</a:t>
            </a:r>
            <a:endParaRPr lang="en-AU" sz="1800" dirty="0"/>
          </a:p>
          <a:p>
            <a:pPr marL="457200" lvl="1" indent="0">
              <a:buNone/>
            </a:pPr>
            <a:endParaRPr lang="en-AU" sz="1800" dirty="0" smtClean="0"/>
          </a:p>
        </p:txBody>
      </p:sp>
      <p:sp>
        <p:nvSpPr>
          <p:cNvPr id="4" name="Title 1"/>
          <p:cNvSpPr>
            <a:spLocks noGrp="1"/>
          </p:cNvSpPr>
          <p:nvPr>
            <p:ph type="title"/>
          </p:nvPr>
        </p:nvSpPr>
        <p:spPr>
          <a:xfrm>
            <a:off x="0" y="1"/>
            <a:ext cx="9144000" cy="482250"/>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Legal obligations</a:t>
            </a:r>
            <a:r>
              <a:rPr lang="en-AU" sz="2800" dirty="0"/>
              <a:t> </a:t>
            </a:r>
            <a:endParaRPr lang="en-US" sz="2800" dirty="0">
              <a:solidFill>
                <a:srgbClr val="A3A7C0"/>
              </a:solidFill>
            </a:endParaRPr>
          </a:p>
        </p:txBody>
      </p:sp>
    </p:spTree>
    <p:extLst>
      <p:ext uri="{BB962C8B-B14F-4D97-AF65-F5344CB8AC3E}">
        <p14:creationId xmlns:p14="http://schemas.microsoft.com/office/powerpoint/2010/main" val="16345715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0100"/>
            <a:ext cx="8229600" cy="5676063"/>
          </a:xfrm>
        </p:spPr>
        <p:txBody>
          <a:bodyPr/>
          <a:lstStyle/>
          <a:p>
            <a:pPr marL="0" indent="0" algn="ctr">
              <a:buNone/>
            </a:pPr>
            <a:r>
              <a:rPr lang="en-US" dirty="0" smtClean="0"/>
              <a:t>“</a:t>
            </a:r>
            <a:r>
              <a:rPr lang="en-US" dirty="0"/>
              <a:t>The more difficult the victory, the greater the happiness in winning.</a:t>
            </a:r>
            <a:r>
              <a:rPr lang="en-US" dirty="0" smtClean="0"/>
              <a:t>”</a:t>
            </a:r>
          </a:p>
          <a:p>
            <a:pPr marL="0" indent="0" algn="ctr">
              <a:buNone/>
            </a:pPr>
            <a:r>
              <a:rPr lang="en-US" dirty="0" smtClean="0">
                <a:solidFill>
                  <a:srgbClr val="F1D792"/>
                </a:solidFill>
              </a:rPr>
              <a:t>Pele</a:t>
            </a:r>
            <a:endParaRPr lang="en-US" dirty="0">
              <a:solidFill>
                <a:srgbClr val="F1D792"/>
              </a:solidFill>
            </a:endParaRPr>
          </a:p>
        </p:txBody>
      </p:sp>
    </p:spTree>
    <p:extLst>
      <p:ext uri="{BB962C8B-B14F-4D97-AF65-F5344CB8AC3E}">
        <p14:creationId xmlns:p14="http://schemas.microsoft.com/office/powerpoint/2010/main" val="17766828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5425"/>
            <a:ext cx="7772400" cy="1543201"/>
          </a:xfrm>
        </p:spPr>
        <p:txBody>
          <a:bodyPr>
            <a:noAutofit/>
          </a:bodyPr>
          <a:lstStyle/>
          <a:p>
            <a:r>
              <a:rPr lang="en-US" sz="4000" b="1" dirty="0" smtClean="0"/>
              <a:t>Develop </a:t>
            </a:r>
            <a:r>
              <a:rPr lang="en-US" sz="4000" b="1" dirty="0"/>
              <a:t>and update knowledge of coaching </a:t>
            </a:r>
            <a:r>
              <a:rPr lang="en-US" sz="4000" b="1" dirty="0" smtClean="0"/>
              <a:t>practices</a:t>
            </a:r>
            <a:r>
              <a:rPr lang="en-AU" b="1" dirty="0" smtClean="0"/>
              <a:t/>
            </a:r>
            <a:br>
              <a:rPr lang="en-AU" b="1" dirty="0" smtClean="0"/>
            </a:br>
            <a:endParaRPr lang="en-US" sz="2400" dirty="0">
              <a:solidFill>
                <a:srgbClr val="FF0000"/>
              </a:solidFill>
              <a:latin typeface="Arial"/>
              <a:cs typeface="Arial"/>
            </a:endParaRPr>
          </a:p>
        </p:txBody>
      </p:sp>
      <p:sp>
        <p:nvSpPr>
          <p:cNvPr id="3" name="Subtitle 2"/>
          <p:cNvSpPr>
            <a:spLocks noGrp="1"/>
          </p:cNvSpPr>
          <p:nvPr>
            <p:ph type="subTitle" idx="1"/>
          </p:nvPr>
        </p:nvSpPr>
        <p:spPr>
          <a:xfrm>
            <a:off x="1371600" y="5578028"/>
            <a:ext cx="6400800" cy="937072"/>
          </a:xfrm>
        </p:spPr>
        <p:txBody>
          <a:bodyPr/>
          <a:lstStyle/>
          <a:p>
            <a:r>
              <a:rPr lang="en-US" b="1" dirty="0">
                <a:solidFill>
                  <a:srgbClr val="A3A7C0"/>
                </a:solidFill>
                <a:latin typeface="Arial Black"/>
                <a:cs typeface="Arial Black"/>
              </a:rPr>
              <a:t>SISSSCO101 </a:t>
            </a:r>
            <a:endParaRPr lang="en-US" dirty="0">
              <a:solidFill>
                <a:srgbClr val="A3A7C0"/>
              </a:solidFill>
              <a:latin typeface="Arial Black"/>
              <a:cs typeface="Arial Black"/>
            </a:endParaRPr>
          </a:p>
        </p:txBody>
      </p:sp>
      <p:pic>
        <p:nvPicPr>
          <p:cNvPr id="5" name="Picture 4" descr="MJ.jpe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4610" y="1611245"/>
            <a:ext cx="6067790" cy="3607311"/>
          </a:xfrm>
          <a:prstGeom prst="rect">
            <a:avLst/>
          </a:prstGeom>
        </p:spPr>
      </p:pic>
    </p:spTree>
    <p:extLst>
      <p:ext uri="{BB962C8B-B14F-4D97-AF65-F5344CB8AC3E}">
        <p14:creationId xmlns:p14="http://schemas.microsoft.com/office/powerpoint/2010/main" val="50025787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28800"/>
            <a:ext cx="8987246" cy="5507700"/>
          </a:xfrm>
        </p:spPr>
        <p:txBody>
          <a:bodyPr>
            <a:normAutofit/>
          </a:bodyPr>
          <a:lstStyle/>
          <a:p>
            <a:pPr marL="0" indent="0">
              <a:buNone/>
            </a:pPr>
            <a:r>
              <a:rPr lang="en-AU" sz="2800" b="1" dirty="0" smtClean="0">
                <a:solidFill>
                  <a:srgbClr val="FF6600"/>
                </a:solidFill>
              </a:rPr>
              <a:t>Ethical Responsibilities – Obligations set by society</a:t>
            </a:r>
          </a:p>
          <a:p>
            <a:pPr marL="0" indent="0">
              <a:buNone/>
            </a:pPr>
            <a:r>
              <a:rPr lang="en-AU" sz="2800" b="1" dirty="0" smtClean="0">
                <a:solidFill>
                  <a:srgbClr val="FF6600"/>
                </a:solidFill>
              </a:rPr>
              <a:t>(the ‘right thing to do’) </a:t>
            </a:r>
            <a:endParaRPr lang="en-AU" sz="2400" dirty="0">
              <a:solidFill>
                <a:srgbClr val="FF6600"/>
              </a:solidFill>
            </a:endParaRPr>
          </a:p>
          <a:p>
            <a:pPr marL="0" indent="0">
              <a:buNone/>
            </a:pPr>
            <a:r>
              <a:rPr lang="en-AU" sz="2400" dirty="0" smtClean="0">
                <a:solidFill>
                  <a:srgbClr val="FFFFFF"/>
                </a:solidFill>
              </a:rPr>
              <a:t>Often set through the Code of Conduct.</a:t>
            </a:r>
          </a:p>
          <a:p>
            <a:r>
              <a:rPr lang="en-AU" sz="2400" dirty="0">
                <a:solidFill>
                  <a:srgbClr val="FFFF00"/>
                </a:solidFill>
              </a:rPr>
              <a:t>Inappropriate relationships </a:t>
            </a:r>
            <a:r>
              <a:rPr lang="en-AU" sz="2400" dirty="0"/>
              <a:t>- </a:t>
            </a:r>
            <a:r>
              <a:rPr lang="en-AU" sz="2400" dirty="0" smtClean="0"/>
              <a:t>Relationships </a:t>
            </a:r>
            <a:r>
              <a:rPr lang="en-AU" sz="2400" dirty="0"/>
              <a:t>between participants and coaches </a:t>
            </a:r>
            <a:r>
              <a:rPr lang="en-AU" sz="2400" dirty="0" smtClean="0"/>
              <a:t>and/or instructors.</a:t>
            </a:r>
            <a:endParaRPr lang="en-AU" sz="2400" dirty="0"/>
          </a:p>
          <a:p>
            <a:pPr lvl="0"/>
            <a:r>
              <a:rPr lang="en-AU" sz="2400" dirty="0" smtClean="0">
                <a:solidFill>
                  <a:srgbClr val="FFFF00"/>
                </a:solidFill>
              </a:rPr>
              <a:t>Inappropriate </a:t>
            </a:r>
            <a:r>
              <a:rPr lang="en-AU" sz="2400" dirty="0">
                <a:solidFill>
                  <a:srgbClr val="FFFF00"/>
                </a:solidFill>
              </a:rPr>
              <a:t>behaviour </a:t>
            </a:r>
            <a:r>
              <a:rPr lang="en-AU" sz="2400" dirty="0"/>
              <a:t>of participants, coaches, instructors and support personnel </a:t>
            </a:r>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Ethical </a:t>
            </a:r>
            <a:r>
              <a:rPr lang="en-AU" sz="2800" b="1" i="1" dirty="0" smtClean="0"/>
              <a:t>Responsibilities</a:t>
            </a:r>
            <a:r>
              <a:rPr lang="en-AU" sz="2800" dirty="0" smtClean="0"/>
              <a:t> </a:t>
            </a:r>
            <a:endParaRPr lang="en-US" sz="2800" dirty="0">
              <a:solidFill>
                <a:srgbClr val="A3A7C0"/>
              </a:solidFill>
            </a:endParaRPr>
          </a:p>
        </p:txBody>
      </p:sp>
    </p:spTree>
    <p:extLst>
      <p:ext uri="{BB962C8B-B14F-4D97-AF65-F5344CB8AC3E}">
        <p14:creationId xmlns:p14="http://schemas.microsoft.com/office/powerpoint/2010/main" val="29878720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00201"/>
            <a:ext cx="8987246" cy="5957800"/>
          </a:xfrm>
        </p:spPr>
        <p:txBody>
          <a:bodyPr>
            <a:normAutofit/>
          </a:bodyPr>
          <a:lstStyle/>
          <a:p>
            <a:pPr marL="0" indent="0">
              <a:buNone/>
            </a:pPr>
            <a:r>
              <a:rPr lang="en-AU" sz="2400" dirty="0" smtClean="0">
                <a:solidFill>
                  <a:srgbClr val="FFFF00"/>
                </a:solidFill>
              </a:rPr>
              <a:t>Drug use and ergogenic aids</a:t>
            </a:r>
          </a:p>
          <a:p>
            <a:r>
              <a:rPr lang="en-AU" sz="2400" dirty="0" smtClean="0"/>
              <a:t>Ergogenic aid – anything that can help improve performance.</a:t>
            </a:r>
          </a:p>
          <a:p>
            <a:r>
              <a:rPr lang="en-AU" sz="2400" dirty="0" smtClean="0"/>
              <a:t>Includes things eaten, swollen and injected or something done to help prepare the body.</a:t>
            </a:r>
          </a:p>
          <a:p>
            <a:r>
              <a:rPr lang="en-AU" sz="2400" dirty="0" smtClean="0"/>
              <a:t>Drugs used in sport include: Steroids, EPO, Diuretics, Caffeine, Human Growth Hormone, Blood Doping, Beta Blockers, Narcotics and Marijuana.</a:t>
            </a:r>
          </a:p>
          <a:p>
            <a:r>
              <a:rPr lang="en-AU" sz="2400" dirty="0" smtClean="0"/>
              <a:t>Drugs are used for a great variety of reasons.</a:t>
            </a:r>
          </a:p>
          <a:p>
            <a:r>
              <a:rPr lang="en-AU" sz="2400" dirty="0"/>
              <a:t>Drugs in sport – coach is a role model regarding social drug use</a:t>
            </a:r>
            <a:r>
              <a:rPr lang="en-AU" sz="2400" dirty="0" smtClean="0"/>
              <a:t>.</a:t>
            </a:r>
          </a:p>
          <a:p>
            <a:endParaRPr lang="en-AU" sz="2400" dirty="0"/>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Ethical </a:t>
            </a:r>
            <a:r>
              <a:rPr lang="en-AU" sz="2800" b="1" i="1" dirty="0" smtClean="0"/>
              <a:t>Responsibilities</a:t>
            </a:r>
            <a:r>
              <a:rPr lang="en-AU" sz="2800" dirty="0" smtClean="0"/>
              <a:t> </a:t>
            </a:r>
            <a:endParaRPr lang="en-US" sz="2800" dirty="0">
              <a:solidFill>
                <a:srgbClr val="A3A7C0"/>
              </a:solidFill>
            </a:endParaRPr>
          </a:p>
        </p:txBody>
      </p:sp>
    </p:spTree>
    <p:extLst>
      <p:ext uri="{BB962C8B-B14F-4D97-AF65-F5344CB8AC3E}">
        <p14:creationId xmlns:p14="http://schemas.microsoft.com/office/powerpoint/2010/main" val="428782030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578700"/>
            <a:ext cx="8987246" cy="6279299"/>
          </a:xfrm>
        </p:spPr>
        <p:txBody>
          <a:bodyPr>
            <a:noAutofit/>
          </a:bodyPr>
          <a:lstStyle/>
          <a:p>
            <a:pPr marL="0" indent="0">
              <a:buNone/>
            </a:pPr>
            <a:r>
              <a:rPr lang="en-AU" sz="1800" b="1" dirty="0" smtClean="0">
                <a:solidFill>
                  <a:srgbClr val="FF6600"/>
                </a:solidFill>
              </a:rPr>
              <a:t>Ethical Responsibilities – Obligations set by society.</a:t>
            </a:r>
          </a:p>
          <a:p>
            <a:pPr marL="0" indent="0">
              <a:buNone/>
            </a:pPr>
            <a:r>
              <a:rPr lang="en-AU" sz="1800" dirty="0" smtClean="0">
                <a:solidFill>
                  <a:srgbClr val="FFFFFF"/>
                </a:solidFill>
              </a:rPr>
              <a:t>Often set through the Code of Conduct.</a:t>
            </a:r>
          </a:p>
          <a:p>
            <a:pPr lvl="0"/>
            <a:r>
              <a:rPr lang="en-AU" sz="1800" dirty="0" smtClean="0">
                <a:solidFill>
                  <a:srgbClr val="FFFF00"/>
                </a:solidFill>
              </a:rPr>
              <a:t>Inclusive practices </a:t>
            </a:r>
            <a:r>
              <a:rPr lang="en-AU" sz="1800" dirty="0" smtClean="0"/>
              <a:t>– no one should b turned away.</a:t>
            </a:r>
            <a:endParaRPr lang="en-AU" sz="1800" dirty="0"/>
          </a:p>
          <a:p>
            <a:pPr lvl="0"/>
            <a:r>
              <a:rPr lang="en-AU" sz="1800" dirty="0" smtClean="0">
                <a:solidFill>
                  <a:srgbClr val="FFFF00"/>
                </a:solidFill>
              </a:rPr>
              <a:t>Cheating</a:t>
            </a:r>
            <a:r>
              <a:rPr lang="en-AU" sz="1800" dirty="0" smtClean="0"/>
              <a:t> e.g. scoring.</a:t>
            </a:r>
            <a:endParaRPr lang="en-AU" sz="1800" dirty="0"/>
          </a:p>
          <a:p>
            <a:pPr lvl="0"/>
            <a:r>
              <a:rPr lang="en-AU" sz="1800" dirty="0">
                <a:solidFill>
                  <a:srgbClr val="FFFF00"/>
                </a:solidFill>
              </a:rPr>
              <a:t>R</a:t>
            </a:r>
            <a:r>
              <a:rPr lang="en-AU" sz="1800" dirty="0" smtClean="0">
                <a:solidFill>
                  <a:srgbClr val="FFFF00"/>
                </a:solidFill>
              </a:rPr>
              <a:t>eporting</a:t>
            </a:r>
            <a:r>
              <a:rPr lang="en-AU" sz="1800" dirty="0" smtClean="0"/>
              <a:t> </a:t>
            </a:r>
            <a:r>
              <a:rPr lang="en-AU" sz="1800" dirty="0"/>
              <a:t>ethical </a:t>
            </a:r>
            <a:r>
              <a:rPr lang="en-AU" sz="1800" dirty="0" smtClean="0"/>
              <a:t>breaches – to your ‘superiors’ e.g. NSO</a:t>
            </a:r>
            <a:endParaRPr lang="en-AU" sz="1800" dirty="0"/>
          </a:p>
          <a:p>
            <a:pPr lvl="0"/>
            <a:r>
              <a:rPr lang="en-AU" sz="1800" dirty="0">
                <a:solidFill>
                  <a:srgbClr val="FFFF00"/>
                </a:solidFill>
              </a:rPr>
              <a:t>M</a:t>
            </a:r>
            <a:r>
              <a:rPr lang="en-AU" sz="1800" dirty="0" smtClean="0">
                <a:solidFill>
                  <a:srgbClr val="FFFF00"/>
                </a:solidFill>
              </a:rPr>
              <a:t>aintaining </a:t>
            </a:r>
            <a:r>
              <a:rPr lang="en-AU" sz="1800" dirty="0">
                <a:solidFill>
                  <a:srgbClr val="FFFF00"/>
                </a:solidFill>
              </a:rPr>
              <a:t>professional standards </a:t>
            </a:r>
            <a:r>
              <a:rPr lang="en-AU" sz="1800" dirty="0"/>
              <a:t>of </a:t>
            </a:r>
            <a:r>
              <a:rPr lang="en-AU" sz="1800" dirty="0" smtClean="0"/>
              <a:t>behaviour –role model. </a:t>
            </a:r>
            <a:endParaRPr lang="en-AU" sz="1800" dirty="0"/>
          </a:p>
          <a:p>
            <a:pPr lvl="0"/>
            <a:r>
              <a:rPr lang="en-AU" sz="1800" dirty="0">
                <a:solidFill>
                  <a:srgbClr val="FFFF00"/>
                </a:solidFill>
              </a:rPr>
              <a:t>R</a:t>
            </a:r>
            <a:r>
              <a:rPr lang="en-AU" sz="1800" dirty="0" smtClean="0">
                <a:solidFill>
                  <a:srgbClr val="FFFF00"/>
                </a:solidFill>
              </a:rPr>
              <a:t>esponding </a:t>
            </a:r>
            <a:r>
              <a:rPr lang="en-AU" sz="1800" dirty="0">
                <a:solidFill>
                  <a:srgbClr val="FFFF00"/>
                </a:solidFill>
              </a:rPr>
              <a:t>appropriately </a:t>
            </a:r>
            <a:r>
              <a:rPr lang="en-AU" sz="1800" dirty="0"/>
              <a:t>to participants, support personnel and parents or guardians</a:t>
            </a:r>
            <a:r>
              <a:rPr lang="en-AU" sz="1800" dirty="0" smtClean="0"/>
              <a:t>.</a:t>
            </a:r>
          </a:p>
          <a:p>
            <a:pPr lvl="0"/>
            <a:r>
              <a:rPr lang="en-AU" sz="1800" dirty="0" smtClean="0">
                <a:solidFill>
                  <a:srgbClr val="FFFF00"/>
                </a:solidFill>
              </a:rPr>
              <a:t>Dealing </a:t>
            </a:r>
            <a:r>
              <a:rPr lang="en-AU" sz="1800" dirty="0">
                <a:solidFill>
                  <a:srgbClr val="FFFF00"/>
                </a:solidFill>
              </a:rPr>
              <a:t>with non payment of </a:t>
            </a:r>
            <a:r>
              <a:rPr lang="en-AU" sz="1800" dirty="0" smtClean="0">
                <a:solidFill>
                  <a:srgbClr val="FFFF00"/>
                </a:solidFill>
              </a:rPr>
              <a:t>fees </a:t>
            </a:r>
            <a:r>
              <a:rPr lang="en-AU" sz="1800" dirty="0" smtClean="0">
                <a:solidFill>
                  <a:srgbClr val="FFFFFF"/>
                </a:solidFill>
              </a:rPr>
              <a:t>– Communicate with those owing money.  Be flexible with payment plans if possible.</a:t>
            </a:r>
            <a:endParaRPr lang="en-AU" sz="1800" dirty="0">
              <a:solidFill>
                <a:srgbClr val="FFFFFF"/>
              </a:solidFill>
            </a:endParaRPr>
          </a:p>
          <a:p>
            <a:pPr lvl="0"/>
            <a:r>
              <a:rPr lang="en-AU" sz="1800" dirty="0" smtClean="0">
                <a:solidFill>
                  <a:srgbClr val="FFFF00"/>
                </a:solidFill>
              </a:rPr>
              <a:t>Dealing </a:t>
            </a:r>
            <a:r>
              <a:rPr lang="en-AU" sz="1800" dirty="0">
                <a:solidFill>
                  <a:srgbClr val="FFFF00"/>
                </a:solidFill>
              </a:rPr>
              <a:t>with difficult supporters or </a:t>
            </a:r>
            <a:r>
              <a:rPr lang="en-AU" sz="1800" dirty="0" smtClean="0">
                <a:solidFill>
                  <a:srgbClr val="FFFF00"/>
                </a:solidFill>
              </a:rPr>
              <a:t>parents</a:t>
            </a:r>
            <a:r>
              <a:rPr lang="en-AU" sz="1800" dirty="0">
                <a:solidFill>
                  <a:srgbClr val="FFFF00"/>
                </a:solidFill>
              </a:rPr>
              <a:t> </a:t>
            </a:r>
            <a:r>
              <a:rPr lang="en-AU" sz="1800" dirty="0" smtClean="0">
                <a:solidFill>
                  <a:srgbClr val="FFFFFF"/>
                </a:solidFill>
              </a:rPr>
              <a:t>– be calm, polite and professional.  Have a pre-season meeting and explain your approach.</a:t>
            </a:r>
          </a:p>
          <a:p>
            <a:pPr lvl="0"/>
            <a:r>
              <a:rPr lang="en-AU" sz="1800" dirty="0" smtClean="0">
                <a:solidFill>
                  <a:srgbClr val="FFFF00"/>
                </a:solidFill>
              </a:rPr>
              <a:t>With abuse </a:t>
            </a:r>
            <a:r>
              <a:rPr lang="en-AU" sz="1800" dirty="0" smtClean="0">
                <a:solidFill>
                  <a:srgbClr val="FFFFFF"/>
                </a:solidFill>
              </a:rPr>
              <a:t>– Ignore, refrain from arguing and discuss at a later, more appropriate time</a:t>
            </a:r>
            <a:endParaRPr lang="en-AU" sz="1800" dirty="0">
              <a:solidFill>
                <a:srgbClr val="FFFFFF"/>
              </a:solidFill>
            </a:endParaRPr>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i="1" dirty="0"/>
              <a:t>Ethical </a:t>
            </a:r>
            <a:r>
              <a:rPr lang="en-AU" sz="2800" b="1" i="1" dirty="0" smtClean="0"/>
              <a:t>Responsibilities</a:t>
            </a:r>
            <a:r>
              <a:rPr lang="en-AU" sz="2800" dirty="0" smtClean="0"/>
              <a:t> </a:t>
            </a:r>
            <a:endParaRPr lang="en-US" sz="2800" dirty="0">
              <a:solidFill>
                <a:srgbClr val="A3A7C0"/>
              </a:solidFill>
            </a:endParaRPr>
          </a:p>
        </p:txBody>
      </p:sp>
    </p:spTree>
    <p:extLst>
      <p:ext uri="{BB962C8B-B14F-4D97-AF65-F5344CB8AC3E}">
        <p14:creationId xmlns:p14="http://schemas.microsoft.com/office/powerpoint/2010/main" val="359243249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89350"/>
            <a:ext cx="8229600" cy="5836813"/>
          </a:xfrm>
        </p:spPr>
        <p:txBody>
          <a:bodyPr/>
          <a:lstStyle/>
          <a:p>
            <a:pPr marL="0" indent="0" algn="ctr">
              <a:buNone/>
            </a:pPr>
            <a:r>
              <a:rPr lang="en-US" dirty="0" smtClean="0"/>
              <a:t>“</a:t>
            </a:r>
            <a:r>
              <a:rPr lang="en-US" dirty="0"/>
              <a:t>Win </a:t>
            </a:r>
            <a:r>
              <a:rPr lang="en-US" dirty="0" smtClean="0"/>
              <a:t>If You </a:t>
            </a:r>
            <a:r>
              <a:rPr lang="en-US" dirty="0"/>
              <a:t>Can, Lose If You Must</a:t>
            </a:r>
            <a:r>
              <a:rPr lang="en-US" dirty="0" smtClean="0"/>
              <a:t>,</a:t>
            </a:r>
          </a:p>
          <a:p>
            <a:pPr marL="0" indent="0" algn="ctr">
              <a:buNone/>
            </a:pPr>
            <a:r>
              <a:rPr lang="en-US" dirty="0" smtClean="0"/>
              <a:t>But </a:t>
            </a:r>
            <a:r>
              <a:rPr lang="en-US" dirty="0"/>
              <a:t>NEVER QUIT!</a:t>
            </a:r>
            <a:r>
              <a:rPr lang="en-US" dirty="0" smtClean="0"/>
              <a:t>”</a:t>
            </a:r>
          </a:p>
          <a:p>
            <a:pPr marL="0" indent="0" algn="ctr">
              <a:buNone/>
            </a:pPr>
            <a:r>
              <a:rPr lang="en-US" dirty="0" smtClean="0">
                <a:solidFill>
                  <a:srgbClr val="F1D792"/>
                </a:solidFill>
              </a:rPr>
              <a:t>Cameron Trammell</a:t>
            </a:r>
            <a:endParaRPr lang="en-US" dirty="0">
              <a:solidFill>
                <a:srgbClr val="F1D792"/>
              </a:solidFill>
            </a:endParaRPr>
          </a:p>
        </p:txBody>
      </p:sp>
    </p:spTree>
    <p:extLst>
      <p:ext uri="{BB962C8B-B14F-4D97-AF65-F5344CB8AC3E}">
        <p14:creationId xmlns:p14="http://schemas.microsoft.com/office/powerpoint/2010/main" val="9871115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10850"/>
            <a:ext cx="9144000" cy="6247150"/>
          </a:xfrm>
        </p:spPr>
        <p:txBody>
          <a:bodyPr>
            <a:normAutofit fontScale="70000" lnSpcReduction="20000"/>
          </a:bodyPr>
          <a:lstStyle/>
          <a:p>
            <a:pPr marL="0" indent="0">
              <a:buNone/>
            </a:pPr>
            <a:r>
              <a:rPr lang="en-AU" b="1" i="1" dirty="0">
                <a:solidFill>
                  <a:srgbClr val="FF6600"/>
                </a:solidFill>
              </a:rPr>
              <a:t>Risks</a:t>
            </a:r>
            <a:r>
              <a:rPr lang="en-AU" i="1" dirty="0">
                <a:solidFill>
                  <a:srgbClr val="FF6600"/>
                </a:solidFill>
              </a:rPr>
              <a:t> </a:t>
            </a:r>
            <a:r>
              <a:rPr lang="en-AU" i="1" dirty="0" smtClean="0">
                <a:solidFill>
                  <a:srgbClr val="FF6600"/>
                </a:solidFill>
              </a:rPr>
              <a:t>= Likelihood + Consequences</a:t>
            </a:r>
          </a:p>
          <a:p>
            <a:pPr marL="0" indent="0">
              <a:buNone/>
            </a:pPr>
            <a:r>
              <a:rPr lang="en-AU" b="1" dirty="0" smtClean="0">
                <a:solidFill>
                  <a:srgbClr val="FF6600"/>
                </a:solidFill>
              </a:rPr>
              <a:t>TYPES:</a:t>
            </a:r>
            <a:endParaRPr lang="en-AU" b="1" dirty="0">
              <a:solidFill>
                <a:srgbClr val="FF6600"/>
              </a:solidFill>
            </a:endParaRPr>
          </a:p>
          <a:p>
            <a:pPr lvl="0"/>
            <a:r>
              <a:rPr lang="en-AU" dirty="0">
                <a:solidFill>
                  <a:srgbClr val="FFFF00"/>
                </a:solidFill>
              </a:rPr>
              <a:t>S</a:t>
            </a:r>
            <a:r>
              <a:rPr lang="en-AU" dirty="0" smtClean="0">
                <a:solidFill>
                  <a:srgbClr val="FFFF00"/>
                </a:solidFill>
              </a:rPr>
              <a:t>port </a:t>
            </a:r>
            <a:r>
              <a:rPr lang="en-AU" dirty="0">
                <a:solidFill>
                  <a:srgbClr val="FFFF00"/>
                </a:solidFill>
              </a:rPr>
              <a:t>or </a:t>
            </a:r>
            <a:r>
              <a:rPr lang="en-AU" dirty="0" smtClean="0">
                <a:solidFill>
                  <a:srgbClr val="FFFF00"/>
                </a:solidFill>
              </a:rPr>
              <a:t>activity specific injuries </a:t>
            </a:r>
            <a:r>
              <a:rPr lang="en-AU" dirty="0" smtClean="0"/>
              <a:t>– Common in your sport</a:t>
            </a:r>
            <a:endParaRPr lang="en-AU" dirty="0"/>
          </a:p>
          <a:p>
            <a:pPr lvl="0"/>
            <a:r>
              <a:rPr lang="en-AU" dirty="0" smtClean="0">
                <a:solidFill>
                  <a:srgbClr val="FFFF00"/>
                </a:solidFill>
              </a:rPr>
              <a:t>Illness</a:t>
            </a:r>
            <a:r>
              <a:rPr lang="en-AU" dirty="0" smtClean="0"/>
              <a:t> – Sport specific (could be caused by weather or extreme conditions.</a:t>
            </a:r>
            <a:endParaRPr lang="en-AU" dirty="0"/>
          </a:p>
          <a:p>
            <a:pPr lvl="0"/>
            <a:r>
              <a:rPr lang="en-AU" dirty="0">
                <a:solidFill>
                  <a:srgbClr val="FFFF00"/>
                </a:solidFill>
              </a:rPr>
              <a:t>A</a:t>
            </a:r>
            <a:r>
              <a:rPr lang="en-AU" dirty="0" smtClean="0">
                <a:solidFill>
                  <a:srgbClr val="FFFF00"/>
                </a:solidFill>
              </a:rPr>
              <a:t>dverse weather </a:t>
            </a:r>
            <a:r>
              <a:rPr lang="en-AU" dirty="0" smtClean="0"/>
              <a:t>– storms and extreme hot and cold</a:t>
            </a:r>
            <a:endParaRPr lang="en-AU" dirty="0"/>
          </a:p>
          <a:p>
            <a:pPr lvl="0"/>
            <a:r>
              <a:rPr lang="en-AU" dirty="0" smtClean="0">
                <a:solidFill>
                  <a:srgbClr val="FFFF00"/>
                </a:solidFill>
              </a:rPr>
              <a:t>Accidents</a:t>
            </a:r>
            <a:r>
              <a:rPr lang="en-AU" dirty="0" smtClean="0"/>
              <a:t> – unexpected and unintentional, difficult to plan for.</a:t>
            </a:r>
            <a:endParaRPr lang="en-AU" dirty="0"/>
          </a:p>
          <a:p>
            <a:pPr lvl="0"/>
            <a:r>
              <a:rPr lang="en-AU" dirty="0" smtClean="0">
                <a:solidFill>
                  <a:srgbClr val="FFFF00"/>
                </a:solidFill>
              </a:rPr>
              <a:t>Hazardous objects and inappropriate facilities </a:t>
            </a:r>
            <a:r>
              <a:rPr lang="en-AU" dirty="0" smtClean="0"/>
              <a:t>-  Ground/facility check</a:t>
            </a:r>
            <a:endParaRPr lang="en-AU" dirty="0"/>
          </a:p>
          <a:p>
            <a:pPr lvl="0"/>
            <a:r>
              <a:rPr lang="en-AU" dirty="0">
                <a:solidFill>
                  <a:srgbClr val="FFFF00"/>
                </a:solidFill>
              </a:rPr>
              <a:t>I</a:t>
            </a:r>
            <a:r>
              <a:rPr lang="en-AU" dirty="0" smtClean="0">
                <a:solidFill>
                  <a:srgbClr val="FFFF00"/>
                </a:solidFill>
              </a:rPr>
              <a:t>nappropriate equipment </a:t>
            </a:r>
            <a:r>
              <a:rPr lang="en-AU" dirty="0" smtClean="0"/>
              <a:t>– ill fitting old, torn and/or worn</a:t>
            </a:r>
            <a:endParaRPr lang="en-AU" dirty="0"/>
          </a:p>
          <a:p>
            <a:pPr lvl="0"/>
            <a:r>
              <a:rPr lang="en-AU" dirty="0">
                <a:solidFill>
                  <a:srgbClr val="FFFF00"/>
                </a:solidFill>
              </a:rPr>
              <a:t>L</a:t>
            </a:r>
            <a:r>
              <a:rPr lang="en-AU" dirty="0" smtClean="0">
                <a:solidFill>
                  <a:srgbClr val="FFFF00"/>
                </a:solidFill>
              </a:rPr>
              <a:t>evel </a:t>
            </a:r>
            <a:r>
              <a:rPr lang="en-AU" dirty="0">
                <a:solidFill>
                  <a:srgbClr val="FFFF00"/>
                </a:solidFill>
              </a:rPr>
              <a:t>of challenge or </a:t>
            </a:r>
            <a:r>
              <a:rPr lang="en-AU" dirty="0" smtClean="0">
                <a:solidFill>
                  <a:srgbClr val="FFFF00"/>
                </a:solidFill>
              </a:rPr>
              <a:t>difficulty </a:t>
            </a:r>
            <a:r>
              <a:rPr lang="en-AU" dirty="0" smtClean="0"/>
              <a:t>– Match participants to task</a:t>
            </a:r>
            <a:endParaRPr lang="en-AU" dirty="0"/>
          </a:p>
          <a:p>
            <a:pPr lvl="0"/>
            <a:r>
              <a:rPr lang="en-AU" dirty="0">
                <a:solidFill>
                  <a:srgbClr val="FFFF00"/>
                </a:solidFill>
              </a:rPr>
              <a:t>I</a:t>
            </a:r>
            <a:r>
              <a:rPr lang="en-AU" dirty="0" smtClean="0">
                <a:solidFill>
                  <a:srgbClr val="FFFF00"/>
                </a:solidFill>
              </a:rPr>
              <a:t>nsufficient </a:t>
            </a:r>
            <a:r>
              <a:rPr lang="en-AU" dirty="0">
                <a:solidFill>
                  <a:srgbClr val="FFFF00"/>
                </a:solidFill>
              </a:rPr>
              <a:t>supervision resulting in </a:t>
            </a:r>
            <a:r>
              <a:rPr lang="en-AU" dirty="0" smtClean="0">
                <a:solidFill>
                  <a:srgbClr val="FFFF00"/>
                </a:solidFill>
              </a:rPr>
              <a:t>injury </a:t>
            </a:r>
            <a:r>
              <a:rPr lang="en-AU" dirty="0" smtClean="0"/>
              <a:t>– Duty of Care issue</a:t>
            </a:r>
            <a:endParaRPr lang="en-AU" dirty="0"/>
          </a:p>
          <a:p>
            <a:pPr lvl="0"/>
            <a:r>
              <a:rPr lang="en-AU" dirty="0">
                <a:solidFill>
                  <a:srgbClr val="FFFF00"/>
                </a:solidFill>
              </a:rPr>
              <a:t>I</a:t>
            </a:r>
            <a:r>
              <a:rPr lang="en-AU" dirty="0" smtClean="0">
                <a:solidFill>
                  <a:srgbClr val="FFFF00"/>
                </a:solidFill>
              </a:rPr>
              <a:t>nappropriate </a:t>
            </a:r>
            <a:r>
              <a:rPr lang="en-AU" dirty="0">
                <a:solidFill>
                  <a:srgbClr val="FFFF00"/>
                </a:solidFill>
              </a:rPr>
              <a:t>behaviour resulting in </a:t>
            </a:r>
            <a:r>
              <a:rPr lang="en-AU" dirty="0" smtClean="0">
                <a:solidFill>
                  <a:srgbClr val="FFFF00"/>
                </a:solidFill>
              </a:rPr>
              <a:t>injury </a:t>
            </a:r>
            <a:r>
              <a:rPr lang="en-AU" dirty="0" smtClean="0"/>
              <a:t>– Duty of Care/Negligence issue</a:t>
            </a:r>
            <a:endParaRPr lang="en-AU" dirty="0"/>
          </a:p>
          <a:p>
            <a:pPr marL="0" indent="0">
              <a:buNone/>
            </a:pPr>
            <a:r>
              <a:rPr lang="en-US" dirty="0" smtClean="0">
                <a:solidFill>
                  <a:srgbClr val="FF0000"/>
                </a:solidFill>
              </a:rPr>
              <a:t>What preventions could you use for the above risks?</a:t>
            </a:r>
            <a:endParaRPr lang="en-US" dirty="0">
              <a:solidFill>
                <a:srgbClr val="FF0000"/>
              </a:solidFill>
            </a:endParaRPr>
          </a:p>
        </p:txBody>
      </p:sp>
      <p:sp>
        <p:nvSpPr>
          <p:cNvPr id="4" name="Title 1"/>
          <p:cNvSpPr>
            <a:spLocks noGrp="1"/>
          </p:cNvSpPr>
          <p:nvPr>
            <p:ph type="title"/>
          </p:nvPr>
        </p:nvSpPr>
        <p:spPr>
          <a:xfrm>
            <a:off x="0" y="0"/>
            <a:ext cx="9144000" cy="948425"/>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US" sz="2800" b="1" dirty="0" smtClean="0">
                <a:solidFill>
                  <a:srgbClr val="FFFFFF"/>
                </a:solidFill>
              </a:rPr>
              <a:t>Risk Management</a:t>
            </a:r>
            <a:endParaRPr lang="en-US" sz="2800" dirty="0">
              <a:solidFill>
                <a:srgbClr val="FFFFFF"/>
              </a:solidFill>
            </a:endParaRPr>
          </a:p>
        </p:txBody>
      </p:sp>
    </p:spTree>
    <p:extLst>
      <p:ext uri="{BB962C8B-B14F-4D97-AF65-F5344CB8AC3E}">
        <p14:creationId xmlns:p14="http://schemas.microsoft.com/office/powerpoint/2010/main" val="42878871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87148"/>
            <a:ext cx="9144000" cy="5970852"/>
          </a:xfrm>
        </p:spPr>
        <p:txBody>
          <a:bodyPr>
            <a:normAutofit fontScale="77500" lnSpcReduction="20000"/>
          </a:bodyPr>
          <a:lstStyle/>
          <a:p>
            <a:pPr marL="0" indent="0">
              <a:buNone/>
            </a:pPr>
            <a:r>
              <a:rPr lang="en-AU" b="1" i="1" dirty="0">
                <a:solidFill>
                  <a:srgbClr val="FF6600"/>
                </a:solidFill>
              </a:rPr>
              <a:t>Principles of risk </a:t>
            </a:r>
            <a:r>
              <a:rPr lang="en-AU" b="1" i="1" dirty="0" smtClean="0">
                <a:solidFill>
                  <a:srgbClr val="FF6600"/>
                </a:solidFill>
              </a:rPr>
              <a:t>management</a:t>
            </a:r>
          </a:p>
          <a:p>
            <a:r>
              <a:rPr lang="en-AU" dirty="0" smtClean="0">
                <a:solidFill>
                  <a:srgbClr val="FFFF00"/>
                </a:solidFill>
              </a:rPr>
              <a:t>Adequate supervision </a:t>
            </a:r>
            <a:r>
              <a:rPr lang="en-AU" dirty="0" smtClean="0"/>
              <a:t>– Staff/participant ratio, Duty of Care</a:t>
            </a:r>
            <a:endParaRPr lang="en-AU" dirty="0"/>
          </a:p>
          <a:p>
            <a:r>
              <a:rPr lang="en-AU" dirty="0">
                <a:solidFill>
                  <a:srgbClr val="FFFF00"/>
                </a:solidFill>
              </a:rPr>
              <a:t>R</a:t>
            </a:r>
            <a:r>
              <a:rPr lang="en-AU" dirty="0" smtClean="0">
                <a:solidFill>
                  <a:srgbClr val="FFFF00"/>
                </a:solidFill>
              </a:rPr>
              <a:t>elevant </a:t>
            </a:r>
            <a:r>
              <a:rPr lang="en-AU" dirty="0">
                <a:solidFill>
                  <a:srgbClr val="FFFF00"/>
                </a:solidFill>
              </a:rPr>
              <a:t>activity specific safety requirements </a:t>
            </a:r>
            <a:r>
              <a:rPr lang="en-AU" dirty="0"/>
              <a:t>(including personal protective </a:t>
            </a:r>
            <a:r>
              <a:rPr lang="en-AU" dirty="0" smtClean="0"/>
              <a:t>equipment PPE) – Make participants aware of safety requirements.</a:t>
            </a:r>
            <a:endParaRPr lang="en-AU" dirty="0"/>
          </a:p>
          <a:p>
            <a:pPr lvl="0"/>
            <a:r>
              <a:rPr lang="en-AU" dirty="0" smtClean="0">
                <a:solidFill>
                  <a:srgbClr val="FFFF00"/>
                </a:solidFill>
              </a:rPr>
              <a:t>Medical </a:t>
            </a:r>
            <a:r>
              <a:rPr lang="en-AU" dirty="0">
                <a:solidFill>
                  <a:srgbClr val="FFFF00"/>
                </a:solidFill>
              </a:rPr>
              <a:t>conditions and </a:t>
            </a:r>
            <a:r>
              <a:rPr lang="en-AU" dirty="0" smtClean="0">
                <a:solidFill>
                  <a:srgbClr val="FFFF00"/>
                </a:solidFill>
              </a:rPr>
              <a:t>clearances </a:t>
            </a:r>
            <a:r>
              <a:rPr lang="en-AU" dirty="0" smtClean="0"/>
              <a:t>– Pre-existing medical conditions and injuries (medical background information form required prior to commencing activity).  Used to prevent illness, injury and accidents.  Training sessions may need to be altered to accommodated any pre-existing conditions.</a:t>
            </a:r>
            <a:endParaRPr lang="en-AU" dirty="0"/>
          </a:p>
        </p:txBody>
      </p:sp>
      <p:sp>
        <p:nvSpPr>
          <p:cNvPr id="4" name="Title 1"/>
          <p:cNvSpPr>
            <a:spLocks noGrp="1"/>
          </p:cNvSpPr>
          <p:nvPr>
            <p:ph type="title"/>
          </p:nvPr>
        </p:nvSpPr>
        <p:spPr>
          <a:xfrm>
            <a:off x="0" y="0"/>
            <a:ext cx="9144000" cy="887148"/>
          </a:xfrm>
        </p:spPr>
        <p:txBody>
          <a:bodyPr>
            <a:noAutofit/>
          </a:bodyPr>
          <a:lstStyle/>
          <a:p>
            <a:r>
              <a:rPr lang="en-US" sz="2800" b="1" dirty="0">
                <a:solidFill>
                  <a:srgbClr val="A3A7C0"/>
                </a:solidFill>
              </a:rPr>
              <a:t>Develop and update knowledge of coaching practices</a:t>
            </a:r>
            <a:r>
              <a:rPr lang="en-AU" sz="2800" b="1" dirty="0"/>
              <a:t/>
            </a:r>
            <a:br>
              <a:rPr lang="en-AU" sz="2800" b="1" dirty="0"/>
            </a:br>
            <a:r>
              <a:rPr lang="en-US" sz="2800" b="1" dirty="0">
                <a:solidFill>
                  <a:srgbClr val="FFFFFF"/>
                </a:solidFill>
              </a:rPr>
              <a:t>Risk Management</a:t>
            </a:r>
            <a:endParaRPr lang="en-US" sz="2800" dirty="0">
              <a:solidFill>
                <a:srgbClr val="FFFF00"/>
              </a:solidFill>
            </a:endParaRPr>
          </a:p>
        </p:txBody>
      </p:sp>
    </p:spTree>
    <p:extLst>
      <p:ext uri="{BB962C8B-B14F-4D97-AF65-F5344CB8AC3E}">
        <p14:creationId xmlns:p14="http://schemas.microsoft.com/office/powerpoint/2010/main" val="16504270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87148"/>
            <a:ext cx="9144000" cy="5970852"/>
          </a:xfrm>
        </p:spPr>
        <p:txBody>
          <a:bodyPr>
            <a:normAutofit fontScale="62500" lnSpcReduction="20000"/>
          </a:bodyPr>
          <a:lstStyle/>
          <a:p>
            <a:pPr marL="0" indent="0">
              <a:buNone/>
            </a:pPr>
            <a:r>
              <a:rPr lang="en-AU" b="1" i="1" dirty="0">
                <a:solidFill>
                  <a:srgbClr val="FF6600"/>
                </a:solidFill>
              </a:rPr>
              <a:t>Principles of risk </a:t>
            </a:r>
            <a:r>
              <a:rPr lang="en-AU" b="1" i="1" dirty="0" smtClean="0">
                <a:solidFill>
                  <a:srgbClr val="FF6600"/>
                </a:solidFill>
              </a:rPr>
              <a:t>management</a:t>
            </a:r>
          </a:p>
          <a:p>
            <a:pPr lvl="0"/>
            <a:r>
              <a:rPr lang="en-AU" dirty="0">
                <a:solidFill>
                  <a:srgbClr val="FFFF00"/>
                </a:solidFill>
              </a:rPr>
              <a:t>I</a:t>
            </a:r>
            <a:r>
              <a:rPr lang="en-AU" dirty="0" smtClean="0">
                <a:solidFill>
                  <a:srgbClr val="FFFF00"/>
                </a:solidFill>
              </a:rPr>
              <a:t>njury prevention</a:t>
            </a:r>
          </a:p>
          <a:p>
            <a:pPr lvl="1"/>
            <a:r>
              <a:rPr lang="en-AU" dirty="0" smtClean="0">
                <a:solidFill>
                  <a:schemeClr val="accent1">
                    <a:lumMod val="60000"/>
                    <a:lumOff val="40000"/>
                  </a:schemeClr>
                </a:solidFill>
              </a:rPr>
              <a:t>Causes of injury:</a:t>
            </a:r>
          </a:p>
          <a:p>
            <a:pPr lvl="2"/>
            <a:r>
              <a:rPr lang="en-AU" dirty="0" smtClean="0"/>
              <a:t>Weather conditions</a:t>
            </a:r>
          </a:p>
          <a:p>
            <a:pPr lvl="2"/>
            <a:r>
              <a:rPr lang="en-AU" dirty="0" smtClean="0"/>
              <a:t>Equipment being used</a:t>
            </a:r>
          </a:p>
          <a:p>
            <a:pPr lvl="2"/>
            <a:r>
              <a:rPr lang="en-AU" dirty="0" smtClean="0"/>
              <a:t>Facility or ground surface</a:t>
            </a:r>
          </a:p>
          <a:p>
            <a:pPr lvl="2"/>
            <a:r>
              <a:rPr lang="en-AU" dirty="0" smtClean="0"/>
              <a:t>Other participants</a:t>
            </a:r>
          </a:p>
          <a:p>
            <a:pPr lvl="1"/>
            <a:r>
              <a:rPr lang="en-AU" dirty="0" smtClean="0">
                <a:solidFill>
                  <a:srgbClr val="F1D792"/>
                </a:solidFill>
              </a:rPr>
              <a:t>Injury prevention strategies include:</a:t>
            </a:r>
          </a:p>
          <a:p>
            <a:pPr lvl="2"/>
            <a:r>
              <a:rPr lang="en-AU" dirty="0" smtClean="0"/>
              <a:t>Correct fitness, strength, flexibility and technique training</a:t>
            </a:r>
          </a:p>
          <a:p>
            <a:pPr lvl="2"/>
            <a:r>
              <a:rPr lang="en-AU" dirty="0" smtClean="0"/>
              <a:t>Correct equipment</a:t>
            </a:r>
          </a:p>
          <a:p>
            <a:pPr lvl="2"/>
            <a:r>
              <a:rPr lang="en-AU" dirty="0" smtClean="0"/>
              <a:t>Ground checks</a:t>
            </a:r>
          </a:p>
          <a:p>
            <a:pPr lvl="2"/>
            <a:r>
              <a:rPr lang="en-AU" dirty="0" smtClean="0"/>
              <a:t>Obstacle padding if required – </a:t>
            </a:r>
            <a:r>
              <a:rPr lang="en-AU" dirty="0" err="1" smtClean="0"/>
              <a:t>eg</a:t>
            </a:r>
            <a:r>
              <a:rPr lang="en-AU" dirty="0" smtClean="0"/>
              <a:t> goal posts</a:t>
            </a:r>
          </a:p>
          <a:p>
            <a:pPr lvl="2"/>
            <a:r>
              <a:rPr lang="en-AU" dirty="0" smtClean="0"/>
              <a:t>Warm-up and Cool-down programs incorporated into training</a:t>
            </a:r>
          </a:p>
          <a:p>
            <a:pPr lvl="2"/>
            <a:r>
              <a:rPr lang="en-AU" dirty="0" smtClean="0"/>
              <a:t>No unnecessary risk taking or playing outside the rules</a:t>
            </a:r>
          </a:p>
          <a:p>
            <a:pPr lvl="2"/>
            <a:r>
              <a:rPr lang="en-AU" dirty="0" smtClean="0"/>
              <a:t>Hydrate, before, during and after games</a:t>
            </a:r>
          </a:p>
          <a:p>
            <a:pPr lvl="2"/>
            <a:r>
              <a:rPr lang="en-AU" dirty="0" smtClean="0"/>
              <a:t>Do not push participants too hard</a:t>
            </a:r>
          </a:p>
        </p:txBody>
      </p:sp>
      <p:sp>
        <p:nvSpPr>
          <p:cNvPr id="4" name="Title 1"/>
          <p:cNvSpPr>
            <a:spLocks noGrp="1"/>
          </p:cNvSpPr>
          <p:nvPr>
            <p:ph type="title"/>
          </p:nvPr>
        </p:nvSpPr>
        <p:spPr>
          <a:xfrm>
            <a:off x="0" y="0"/>
            <a:ext cx="9144000" cy="887148"/>
          </a:xfrm>
        </p:spPr>
        <p:txBody>
          <a:bodyPr>
            <a:noAutofit/>
          </a:bodyPr>
          <a:lstStyle/>
          <a:p>
            <a:r>
              <a:rPr lang="en-US" sz="2800" b="1" dirty="0">
                <a:solidFill>
                  <a:srgbClr val="A3A7C0"/>
                </a:solidFill>
              </a:rPr>
              <a:t>Develop and update knowledge of coaching practices</a:t>
            </a:r>
            <a:r>
              <a:rPr lang="en-AU" sz="2800" b="1" dirty="0"/>
              <a:t/>
            </a:r>
            <a:br>
              <a:rPr lang="en-AU" sz="2800" b="1" dirty="0"/>
            </a:br>
            <a:r>
              <a:rPr lang="en-US" sz="2800" b="1" dirty="0">
                <a:solidFill>
                  <a:srgbClr val="FFFFFF"/>
                </a:solidFill>
              </a:rPr>
              <a:t>Risk Management</a:t>
            </a:r>
            <a:endParaRPr lang="en-US" sz="2800" dirty="0">
              <a:solidFill>
                <a:srgbClr val="FFFF00"/>
              </a:solidFill>
            </a:endParaRPr>
          </a:p>
        </p:txBody>
      </p:sp>
    </p:spTree>
    <p:extLst>
      <p:ext uri="{BB962C8B-B14F-4D97-AF65-F5344CB8AC3E}">
        <p14:creationId xmlns:p14="http://schemas.microsoft.com/office/powerpoint/2010/main" val="26545178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87147"/>
            <a:ext cx="9144000" cy="6282305"/>
          </a:xfrm>
        </p:spPr>
        <p:txBody>
          <a:bodyPr>
            <a:normAutofit fontScale="70000" lnSpcReduction="20000"/>
          </a:bodyPr>
          <a:lstStyle/>
          <a:p>
            <a:pPr marL="0" indent="0">
              <a:buNone/>
            </a:pPr>
            <a:r>
              <a:rPr lang="en-AU" b="1" i="1" dirty="0">
                <a:solidFill>
                  <a:srgbClr val="FF6600"/>
                </a:solidFill>
              </a:rPr>
              <a:t>Principles of risk </a:t>
            </a:r>
            <a:r>
              <a:rPr lang="en-AU" b="1" i="1" dirty="0" smtClean="0">
                <a:solidFill>
                  <a:srgbClr val="FF6600"/>
                </a:solidFill>
              </a:rPr>
              <a:t>management</a:t>
            </a:r>
          </a:p>
          <a:p>
            <a:r>
              <a:rPr lang="en-AU" dirty="0" smtClean="0">
                <a:solidFill>
                  <a:srgbClr val="FFFF00"/>
                </a:solidFill>
              </a:rPr>
              <a:t>Risk minimisation </a:t>
            </a:r>
            <a:r>
              <a:rPr lang="en-AU" dirty="0" smtClean="0"/>
              <a:t>– </a:t>
            </a:r>
            <a:r>
              <a:rPr lang="en-AU" dirty="0"/>
              <a:t>Is about </a:t>
            </a:r>
            <a:r>
              <a:rPr lang="en-AU" dirty="0">
                <a:solidFill>
                  <a:srgbClr val="FFFF00"/>
                </a:solidFill>
              </a:rPr>
              <a:t>risk identification and hazard </a:t>
            </a:r>
            <a:r>
              <a:rPr lang="en-AU" dirty="0" smtClean="0">
                <a:solidFill>
                  <a:srgbClr val="FFFF00"/>
                </a:solidFill>
              </a:rPr>
              <a:t>control </a:t>
            </a:r>
            <a:r>
              <a:rPr lang="en-AU" dirty="0" smtClean="0"/>
              <a:t>to devise a plan or strategy to </a:t>
            </a:r>
            <a:r>
              <a:rPr lang="en-AU" dirty="0" smtClean="0">
                <a:solidFill>
                  <a:srgbClr val="FFFF00"/>
                </a:solidFill>
              </a:rPr>
              <a:t>Eliminate</a:t>
            </a:r>
            <a:r>
              <a:rPr lang="en-AU" dirty="0" smtClean="0"/>
              <a:t>, </a:t>
            </a:r>
            <a:r>
              <a:rPr lang="en-AU" dirty="0" smtClean="0">
                <a:solidFill>
                  <a:srgbClr val="FFFF00"/>
                </a:solidFill>
              </a:rPr>
              <a:t>Minimise</a:t>
            </a:r>
            <a:r>
              <a:rPr lang="en-AU" dirty="0" smtClean="0"/>
              <a:t> or </a:t>
            </a:r>
            <a:r>
              <a:rPr lang="en-AU" dirty="0" smtClean="0">
                <a:solidFill>
                  <a:srgbClr val="FFFF00"/>
                </a:solidFill>
              </a:rPr>
              <a:t>Control</a:t>
            </a:r>
            <a:r>
              <a:rPr lang="en-AU" dirty="0" smtClean="0"/>
              <a:t> the severity of risks.  It is not always possible to eliminate, minimise or control risk so it is important to have a </a:t>
            </a:r>
            <a:r>
              <a:rPr lang="en-AU" dirty="0" smtClean="0">
                <a:solidFill>
                  <a:srgbClr val="FFFF00"/>
                </a:solidFill>
              </a:rPr>
              <a:t>Risk Management Plan</a:t>
            </a:r>
            <a:r>
              <a:rPr lang="en-AU" dirty="0" smtClean="0"/>
              <a:t>.</a:t>
            </a:r>
            <a:endParaRPr lang="en-AU" dirty="0"/>
          </a:p>
          <a:p>
            <a:pPr lvl="0"/>
            <a:r>
              <a:rPr lang="en-AU" dirty="0">
                <a:solidFill>
                  <a:srgbClr val="FFFF00"/>
                </a:solidFill>
              </a:rPr>
              <a:t>S</a:t>
            </a:r>
            <a:r>
              <a:rPr lang="en-AU" dirty="0" smtClean="0">
                <a:solidFill>
                  <a:srgbClr val="FFFF00"/>
                </a:solidFill>
              </a:rPr>
              <a:t>afety </a:t>
            </a:r>
            <a:r>
              <a:rPr lang="en-AU" dirty="0">
                <a:solidFill>
                  <a:srgbClr val="FFFF00"/>
                </a:solidFill>
              </a:rPr>
              <a:t>requirements for spectators and support </a:t>
            </a:r>
            <a:r>
              <a:rPr lang="en-AU" dirty="0" smtClean="0">
                <a:solidFill>
                  <a:srgbClr val="FFFF00"/>
                </a:solidFill>
              </a:rPr>
              <a:t>personnel </a:t>
            </a:r>
            <a:r>
              <a:rPr lang="en-AU" dirty="0" smtClean="0"/>
              <a:t>– PPE, safety barriers, first aid and evacuation procedures for </a:t>
            </a:r>
            <a:r>
              <a:rPr lang="en-AU" dirty="0" smtClean="0">
                <a:solidFill>
                  <a:srgbClr val="FFFF00"/>
                </a:solidFill>
              </a:rPr>
              <a:t>emergency incidents</a:t>
            </a:r>
            <a:r>
              <a:rPr lang="en-AU" dirty="0" smtClean="0"/>
              <a:t>.</a:t>
            </a:r>
            <a:endParaRPr lang="en-AU" dirty="0"/>
          </a:p>
          <a:p>
            <a:pPr lvl="0"/>
            <a:r>
              <a:rPr lang="en-AU" dirty="0">
                <a:solidFill>
                  <a:srgbClr val="FFFF00"/>
                </a:solidFill>
              </a:rPr>
              <a:t>A</a:t>
            </a:r>
            <a:r>
              <a:rPr lang="en-AU" dirty="0" smtClean="0">
                <a:solidFill>
                  <a:srgbClr val="FFFF00"/>
                </a:solidFill>
              </a:rPr>
              <a:t>dequate </a:t>
            </a:r>
            <a:r>
              <a:rPr lang="en-AU" dirty="0">
                <a:solidFill>
                  <a:srgbClr val="FFFF00"/>
                </a:solidFill>
              </a:rPr>
              <a:t>supervision and </a:t>
            </a:r>
            <a:r>
              <a:rPr lang="en-AU" dirty="0" smtClean="0">
                <a:solidFill>
                  <a:srgbClr val="FFFF00"/>
                </a:solidFill>
              </a:rPr>
              <a:t>ratios </a:t>
            </a:r>
            <a:r>
              <a:rPr lang="en-AU" dirty="0" smtClean="0"/>
              <a:t>– Duty of Care</a:t>
            </a:r>
            <a:endParaRPr lang="en-AU" dirty="0"/>
          </a:p>
          <a:p>
            <a:pPr lvl="0"/>
            <a:r>
              <a:rPr lang="en-US" dirty="0" smtClean="0">
                <a:solidFill>
                  <a:srgbClr val="FFFF00"/>
                </a:solidFill>
              </a:rPr>
              <a:t>Record keeping </a:t>
            </a:r>
            <a:r>
              <a:rPr lang="en-US" dirty="0" smtClean="0">
                <a:solidFill>
                  <a:srgbClr val="FFFFFF"/>
                </a:solidFill>
              </a:rPr>
              <a:t>– may be used for litigation, including Risk Management Plans, equipment maintenance and ground checks.  Record all first aid treatment, retain all medical forms and personal details in a secure location, these must be kept confidential, only authorised staff to have access to these documents- may be required to retain for five years.</a:t>
            </a:r>
            <a:endParaRPr lang="en-AU" dirty="0"/>
          </a:p>
          <a:p>
            <a:endParaRPr lang="en-US" dirty="0"/>
          </a:p>
        </p:txBody>
      </p:sp>
      <p:sp>
        <p:nvSpPr>
          <p:cNvPr id="4" name="Title 1"/>
          <p:cNvSpPr>
            <a:spLocks noGrp="1"/>
          </p:cNvSpPr>
          <p:nvPr>
            <p:ph type="title"/>
          </p:nvPr>
        </p:nvSpPr>
        <p:spPr>
          <a:xfrm>
            <a:off x="0" y="0"/>
            <a:ext cx="9144000" cy="887148"/>
          </a:xfrm>
        </p:spPr>
        <p:txBody>
          <a:bodyPr>
            <a:noAutofit/>
          </a:bodyPr>
          <a:lstStyle/>
          <a:p>
            <a:r>
              <a:rPr lang="en-US" sz="2800" b="1" dirty="0">
                <a:solidFill>
                  <a:srgbClr val="A3A7C0"/>
                </a:solidFill>
              </a:rPr>
              <a:t>Develop and update knowledge of coaching practices</a:t>
            </a:r>
            <a:r>
              <a:rPr lang="en-AU" sz="2800" b="1" dirty="0"/>
              <a:t/>
            </a:r>
            <a:br>
              <a:rPr lang="en-AU" sz="2800" b="1" dirty="0"/>
            </a:br>
            <a:r>
              <a:rPr lang="en-US" sz="2800" b="1" dirty="0">
                <a:solidFill>
                  <a:srgbClr val="FFFFFF"/>
                </a:solidFill>
              </a:rPr>
              <a:t>Risk Management</a:t>
            </a:r>
            <a:endParaRPr lang="en-US" sz="2800" dirty="0">
              <a:solidFill>
                <a:srgbClr val="FFFF00"/>
              </a:solidFill>
            </a:endParaRPr>
          </a:p>
        </p:txBody>
      </p:sp>
    </p:spTree>
    <p:extLst>
      <p:ext uri="{BB962C8B-B14F-4D97-AF65-F5344CB8AC3E}">
        <p14:creationId xmlns:p14="http://schemas.microsoft.com/office/powerpoint/2010/main" val="240394098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044875"/>
            <a:ext cx="9144000" cy="5813125"/>
          </a:xfrm>
        </p:spPr>
        <p:txBody>
          <a:bodyPr>
            <a:normAutofit fontScale="62500" lnSpcReduction="20000"/>
          </a:bodyPr>
          <a:lstStyle/>
          <a:p>
            <a:pPr marL="0" indent="0">
              <a:buNone/>
            </a:pPr>
            <a:r>
              <a:rPr lang="en-AU" dirty="0">
                <a:solidFill>
                  <a:srgbClr val="FFFF00"/>
                </a:solidFill>
              </a:rPr>
              <a:t>Support personnel may include:</a:t>
            </a:r>
          </a:p>
          <a:p>
            <a:pPr lvl="0"/>
            <a:r>
              <a:rPr lang="en-AU" dirty="0"/>
              <a:t>administrators and managers</a:t>
            </a:r>
          </a:p>
          <a:p>
            <a:pPr lvl="0"/>
            <a:r>
              <a:rPr lang="en-AU" dirty="0"/>
              <a:t>other coaches or instructors</a:t>
            </a:r>
          </a:p>
          <a:p>
            <a:pPr lvl="0"/>
            <a:r>
              <a:rPr lang="en-AU" dirty="0"/>
              <a:t>assistants</a:t>
            </a:r>
          </a:p>
          <a:p>
            <a:pPr lvl="0"/>
            <a:r>
              <a:rPr lang="en-AU" dirty="0"/>
              <a:t>volunteers</a:t>
            </a:r>
          </a:p>
          <a:p>
            <a:pPr lvl="0"/>
            <a:r>
              <a:rPr lang="en-AU" dirty="0"/>
              <a:t>officials</a:t>
            </a:r>
          </a:p>
          <a:p>
            <a:pPr lvl="0"/>
            <a:r>
              <a:rPr lang="en-AU" dirty="0"/>
              <a:t>sports scientists</a:t>
            </a:r>
          </a:p>
          <a:p>
            <a:pPr lvl="0"/>
            <a:r>
              <a:rPr lang="en-AU" dirty="0"/>
              <a:t>medical and allied health professionals</a:t>
            </a:r>
          </a:p>
          <a:p>
            <a:pPr lvl="0"/>
            <a:r>
              <a:rPr lang="en-AU" dirty="0"/>
              <a:t>parents and guardians</a:t>
            </a:r>
            <a:r>
              <a:rPr lang="en-AU" dirty="0" smtClean="0"/>
              <a:t>.</a:t>
            </a:r>
          </a:p>
          <a:p>
            <a:pPr marL="0" lvl="0" indent="0">
              <a:buNone/>
            </a:pPr>
            <a:r>
              <a:rPr lang="en-AU" dirty="0" smtClean="0">
                <a:solidFill>
                  <a:srgbClr val="FFFF00"/>
                </a:solidFill>
              </a:rPr>
              <a:t>NSO Requirements including Member Protection </a:t>
            </a:r>
            <a:r>
              <a:rPr lang="en-AU" dirty="0" smtClean="0"/>
              <a:t>– A coach is expected to identify the relevant requirements of the NSO Member Protection Policy that apply to a coach in your specific sport</a:t>
            </a:r>
            <a:r>
              <a:rPr lang="en-AU" dirty="0" smtClean="0">
                <a:solidFill>
                  <a:srgbClr val="FFFF00"/>
                </a:solidFill>
              </a:rPr>
              <a:t>.  Every NSO recognised by the ASC must have a Member Protection Policy</a:t>
            </a:r>
            <a:endParaRPr lang="en-AU" dirty="0">
              <a:solidFill>
                <a:srgbClr val="FFFF00"/>
              </a:solidFill>
            </a:endParaRPr>
          </a:p>
          <a:p>
            <a:endParaRPr lang="en-US" dirty="0"/>
          </a:p>
        </p:txBody>
      </p:sp>
      <p:sp>
        <p:nvSpPr>
          <p:cNvPr id="4" name="Title 1"/>
          <p:cNvSpPr>
            <a:spLocks noGrp="1"/>
          </p:cNvSpPr>
          <p:nvPr>
            <p:ph type="title"/>
          </p:nvPr>
        </p:nvSpPr>
        <p:spPr>
          <a:xfrm>
            <a:off x="0" y="0"/>
            <a:ext cx="9144000" cy="730592"/>
          </a:xfrm>
        </p:spPr>
        <p:txBody>
          <a:bodyPr>
            <a:noAutofit/>
          </a:bodyPr>
          <a:lstStyle/>
          <a:p>
            <a:r>
              <a:rPr lang="en-US" sz="2800" b="1" dirty="0">
                <a:solidFill>
                  <a:srgbClr val="A3A7C0"/>
                </a:solidFill>
              </a:rPr>
              <a:t>Develop and update knowledge of coaching practices</a:t>
            </a:r>
            <a:r>
              <a:rPr lang="en-AU" sz="2800" b="1" dirty="0"/>
              <a:t/>
            </a:r>
            <a:br>
              <a:rPr lang="en-AU" sz="2800" b="1" dirty="0"/>
            </a:br>
            <a:r>
              <a:rPr lang="en-AU" sz="2800" b="1" i="1" dirty="0"/>
              <a:t>Principles of risk management</a:t>
            </a:r>
            <a:br>
              <a:rPr lang="en-AU" sz="2800" b="1" i="1" dirty="0"/>
            </a:br>
            <a:endParaRPr lang="en-US" sz="2800" dirty="0"/>
          </a:p>
        </p:txBody>
      </p:sp>
    </p:spTree>
    <p:extLst>
      <p:ext uri="{BB962C8B-B14F-4D97-AF65-F5344CB8AC3E}">
        <p14:creationId xmlns:p14="http://schemas.microsoft.com/office/powerpoint/2010/main" val="146217259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1126"/>
            <a:ext cx="8229600" cy="5885038"/>
          </a:xfrm>
        </p:spPr>
        <p:txBody>
          <a:bodyPr/>
          <a:lstStyle/>
          <a:p>
            <a:pPr marL="0" indent="0" algn="ctr">
              <a:buNone/>
            </a:pPr>
            <a:r>
              <a:rPr lang="en-US" dirty="0" smtClean="0"/>
              <a:t>“</a:t>
            </a:r>
            <a:r>
              <a:rPr lang="en-US" dirty="0"/>
              <a:t>A champion is someone who gets up </a:t>
            </a:r>
            <a:endParaRPr lang="en-US" dirty="0" smtClean="0"/>
          </a:p>
          <a:p>
            <a:pPr marL="0" indent="0" algn="ctr">
              <a:buNone/>
            </a:pPr>
            <a:r>
              <a:rPr lang="en-US" dirty="0" smtClean="0"/>
              <a:t>when </a:t>
            </a:r>
            <a:r>
              <a:rPr lang="en-US" dirty="0"/>
              <a:t>he can’t.</a:t>
            </a:r>
            <a:r>
              <a:rPr lang="en-US" dirty="0" smtClean="0"/>
              <a:t>”</a:t>
            </a:r>
          </a:p>
          <a:p>
            <a:pPr marL="0" indent="0" algn="ctr">
              <a:buNone/>
            </a:pPr>
            <a:r>
              <a:rPr lang="en-US" dirty="0" smtClean="0">
                <a:solidFill>
                  <a:srgbClr val="F1D792"/>
                </a:solidFill>
              </a:rPr>
              <a:t>Jack Dempsey</a:t>
            </a:r>
            <a:endParaRPr lang="en-US" dirty="0">
              <a:solidFill>
                <a:srgbClr val="F1D792"/>
              </a:solidFill>
            </a:endParaRPr>
          </a:p>
        </p:txBody>
      </p:sp>
    </p:spTree>
    <p:extLst>
      <p:ext uri="{BB962C8B-B14F-4D97-AF65-F5344CB8AC3E}">
        <p14:creationId xmlns:p14="http://schemas.microsoft.com/office/powerpoint/2010/main" val="37923695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6222"/>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dirty="0">
                <a:solidFill>
                  <a:srgbClr val="A3A7C0"/>
                </a:solidFill>
              </a:rPr>
              <a:t/>
            </a:r>
            <a:br>
              <a:rPr lang="en-AU" sz="2800" b="1" dirty="0">
                <a:solidFill>
                  <a:srgbClr val="A3A7C0"/>
                </a:solidFill>
              </a:rPr>
            </a:br>
            <a:r>
              <a:rPr lang="en-AU" sz="2800" b="1" i="1" dirty="0"/>
              <a:t>Sources of </a:t>
            </a:r>
            <a:r>
              <a:rPr lang="en-AU" sz="2800" b="1" i="1" dirty="0" smtClean="0"/>
              <a:t>information</a:t>
            </a:r>
            <a:r>
              <a:rPr lang="en-AU" sz="2800" dirty="0"/>
              <a:t/>
            </a:r>
            <a:br>
              <a:rPr lang="en-AU" sz="2800" dirty="0"/>
            </a:br>
            <a:endParaRPr lang="en-US" sz="2800" dirty="0">
              <a:solidFill>
                <a:srgbClr val="A3A7C0"/>
              </a:solidFill>
            </a:endParaRPr>
          </a:p>
        </p:txBody>
      </p:sp>
      <p:sp>
        <p:nvSpPr>
          <p:cNvPr id="3" name="Content Placeholder 2"/>
          <p:cNvSpPr>
            <a:spLocks noGrp="1"/>
          </p:cNvSpPr>
          <p:nvPr>
            <p:ph idx="1"/>
          </p:nvPr>
        </p:nvSpPr>
        <p:spPr/>
        <p:txBody>
          <a:bodyPr anchor="t">
            <a:normAutofit fontScale="92500"/>
          </a:bodyPr>
          <a:lstStyle/>
          <a:p>
            <a:pPr marL="0" lvl="0" indent="0">
              <a:buNone/>
            </a:pPr>
            <a:r>
              <a:rPr lang="en-AU" dirty="0">
                <a:solidFill>
                  <a:srgbClr val="FFFF00"/>
                </a:solidFill>
              </a:rPr>
              <a:t>R</a:t>
            </a:r>
            <a:r>
              <a:rPr lang="en-AU" dirty="0" smtClean="0">
                <a:solidFill>
                  <a:srgbClr val="FFFF00"/>
                </a:solidFill>
              </a:rPr>
              <a:t>esearch</a:t>
            </a:r>
          </a:p>
          <a:p>
            <a:pPr marL="0" lvl="0" indent="0">
              <a:buNone/>
            </a:pPr>
            <a:r>
              <a:rPr lang="en-AU" dirty="0" smtClean="0">
                <a:solidFill>
                  <a:srgbClr val="FFFF00"/>
                </a:solidFill>
              </a:rPr>
              <a:t>Formal research </a:t>
            </a:r>
            <a:r>
              <a:rPr lang="en-AU" dirty="0" smtClean="0"/>
              <a:t>– Formal and systematic</a:t>
            </a:r>
          </a:p>
          <a:p>
            <a:r>
              <a:rPr lang="en-AU" dirty="0"/>
              <a:t>U</a:t>
            </a:r>
            <a:r>
              <a:rPr lang="en-AU" dirty="0" smtClean="0"/>
              <a:t>sing sources such as media, (newspapers, adds, magazines, internet, TV), and reference books.</a:t>
            </a:r>
          </a:p>
          <a:p>
            <a:r>
              <a:rPr lang="en-AU" dirty="0" smtClean="0"/>
              <a:t>Formal research can also be first hand through gathering information, (i.e. survey &amp; statistics).</a:t>
            </a:r>
          </a:p>
        </p:txBody>
      </p:sp>
    </p:spTree>
    <p:extLst>
      <p:ext uri="{BB962C8B-B14F-4D97-AF65-F5344CB8AC3E}">
        <p14:creationId xmlns:p14="http://schemas.microsoft.com/office/powerpoint/2010/main" val="3251956544"/>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13198"/>
            <a:ext cx="9144000" cy="6144802"/>
          </a:xfrm>
        </p:spPr>
        <p:txBody>
          <a:bodyPr>
            <a:normAutofit fontScale="77500" lnSpcReduction="20000"/>
          </a:bodyPr>
          <a:lstStyle/>
          <a:p>
            <a:pPr marL="0" indent="0">
              <a:buNone/>
            </a:pPr>
            <a:r>
              <a:rPr lang="en-AU" b="1" dirty="0">
                <a:solidFill>
                  <a:srgbClr val="FF6600"/>
                </a:solidFill>
              </a:rPr>
              <a:t>Coaching </a:t>
            </a:r>
            <a:r>
              <a:rPr lang="en-AU" b="1" dirty="0" smtClean="0">
                <a:solidFill>
                  <a:srgbClr val="FF6600"/>
                </a:solidFill>
              </a:rPr>
              <a:t>styles</a:t>
            </a:r>
            <a:endParaRPr lang="en-AU" dirty="0">
              <a:solidFill>
                <a:srgbClr val="FF6600"/>
              </a:solidFill>
            </a:endParaRPr>
          </a:p>
          <a:p>
            <a:r>
              <a:rPr lang="en-AU" dirty="0">
                <a:solidFill>
                  <a:srgbClr val="FFFF00"/>
                </a:solidFill>
              </a:rPr>
              <a:t>F</a:t>
            </a:r>
            <a:r>
              <a:rPr lang="en-AU" dirty="0" smtClean="0">
                <a:solidFill>
                  <a:srgbClr val="FFFF00"/>
                </a:solidFill>
              </a:rPr>
              <a:t>riendly </a:t>
            </a:r>
            <a:r>
              <a:rPr lang="en-AU" dirty="0">
                <a:solidFill>
                  <a:srgbClr val="FFFF00"/>
                </a:solidFill>
              </a:rPr>
              <a:t>and approachable while maintaining a 'professional </a:t>
            </a:r>
            <a:r>
              <a:rPr lang="en-AU" dirty="0" smtClean="0">
                <a:solidFill>
                  <a:srgbClr val="FFFF00"/>
                </a:solidFill>
              </a:rPr>
              <a:t>distance’ </a:t>
            </a:r>
            <a:r>
              <a:rPr lang="en-AU" dirty="0" smtClean="0"/>
              <a:t>– Works for self-motivated groups</a:t>
            </a:r>
            <a:endParaRPr lang="en-AU" dirty="0"/>
          </a:p>
          <a:p>
            <a:pPr lvl="0"/>
            <a:r>
              <a:rPr lang="en-AU" dirty="0">
                <a:solidFill>
                  <a:srgbClr val="FFFF00"/>
                </a:solidFill>
              </a:rPr>
              <a:t>D</a:t>
            </a:r>
            <a:r>
              <a:rPr lang="en-AU" dirty="0" smtClean="0">
                <a:solidFill>
                  <a:srgbClr val="FFFF00"/>
                </a:solidFill>
              </a:rPr>
              <a:t>irective </a:t>
            </a:r>
            <a:r>
              <a:rPr lang="en-AU" dirty="0">
                <a:solidFill>
                  <a:srgbClr val="FFFF00"/>
                </a:solidFill>
              </a:rPr>
              <a:t>regarding non-negotiable issues such as safety </a:t>
            </a:r>
            <a:r>
              <a:rPr lang="en-AU" dirty="0" smtClean="0">
                <a:solidFill>
                  <a:srgbClr val="FFFF00"/>
                </a:solidFill>
              </a:rPr>
              <a:t>factors </a:t>
            </a:r>
            <a:r>
              <a:rPr lang="en-AU" dirty="0" smtClean="0"/>
              <a:t>– Decisive in instruction, clear, organised and precise.  Works well for beginners.  Leaves no opportunity for misinterpretation.  Things are done the Coaches way.</a:t>
            </a:r>
            <a:endParaRPr lang="en-AU" dirty="0"/>
          </a:p>
          <a:p>
            <a:pPr lvl="0"/>
            <a:r>
              <a:rPr lang="en-AU" dirty="0" smtClean="0">
                <a:solidFill>
                  <a:srgbClr val="FFFF00"/>
                </a:solidFill>
              </a:rPr>
              <a:t>Casual </a:t>
            </a:r>
            <a:r>
              <a:rPr lang="en-AU" dirty="0" smtClean="0"/>
              <a:t>– For fun and socialisation.  Relaxed, winning not always the aim.  Participation and being active are important.</a:t>
            </a:r>
            <a:endParaRPr lang="en-AU" dirty="0"/>
          </a:p>
          <a:p>
            <a:pPr lvl="0"/>
            <a:r>
              <a:rPr lang="en-AU" dirty="0">
                <a:solidFill>
                  <a:srgbClr val="FFFF00"/>
                </a:solidFill>
              </a:rPr>
              <a:t>C</a:t>
            </a:r>
            <a:r>
              <a:rPr lang="en-AU" dirty="0" smtClean="0">
                <a:solidFill>
                  <a:srgbClr val="FFFF00"/>
                </a:solidFill>
              </a:rPr>
              <a:t>ritical friend </a:t>
            </a:r>
            <a:r>
              <a:rPr lang="en-AU" dirty="0" smtClean="0"/>
              <a:t>– Mentoring.  Includes participants in decision making, it is collaborative and inclusive.</a:t>
            </a:r>
            <a:endParaRPr lang="en-AU" dirty="0"/>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spTree>
    <p:extLst>
      <p:ext uri="{BB962C8B-B14F-4D97-AF65-F5344CB8AC3E}">
        <p14:creationId xmlns:p14="http://schemas.microsoft.com/office/powerpoint/2010/main" val="7706356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13198"/>
            <a:ext cx="9144000" cy="6144802"/>
          </a:xfrm>
        </p:spPr>
        <p:txBody>
          <a:bodyPr>
            <a:normAutofit lnSpcReduction="10000"/>
          </a:bodyPr>
          <a:lstStyle/>
          <a:p>
            <a:pPr marL="0" indent="0">
              <a:buNone/>
            </a:pPr>
            <a:r>
              <a:rPr lang="en-AU" b="1" dirty="0">
                <a:solidFill>
                  <a:srgbClr val="FF6600"/>
                </a:solidFill>
              </a:rPr>
              <a:t>Coaching </a:t>
            </a:r>
            <a:r>
              <a:rPr lang="en-AU" b="1" dirty="0" smtClean="0">
                <a:solidFill>
                  <a:srgbClr val="FF6600"/>
                </a:solidFill>
              </a:rPr>
              <a:t>styles</a:t>
            </a:r>
            <a:endParaRPr lang="en-AU" dirty="0">
              <a:solidFill>
                <a:srgbClr val="FF6600"/>
              </a:solidFill>
            </a:endParaRPr>
          </a:p>
          <a:p>
            <a:pPr lvl="0"/>
            <a:r>
              <a:rPr lang="en-AU" dirty="0" smtClean="0">
                <a:solidFill>
                  <a:srgbClr val="FFFF00"/>
                </a:solidFill>
              </a:rPr>
              <a:t>Motivational, supportive and encouraging </a:t>
            </a:r>
            <a:r>
              <a:rPr lang="en-AU" dirty="0" smtClean="0"/>
              <a:t>– may be used to increase positivity, e.g. after a loss.  Required to push participants further.  Requires positive feedback and praise.</a:t>
            </a:r>
            <a:endParaRPr lang="en-AU" dirty="0"/>
          </a:p>
          <a:p>
            <a:pPr lvl="0"/>
            <a:r>
              <a:rPr lang="en-AU" dirty="0" smtClean="0">
                <a:solidFill>
                  <a:srgbClr val="FFFF00"/>
                </a:solidFill>
              </a:rPr>
              <a:t>Disciplinarian</a:t>
            </a:r>
            <a:r>
              <a:rPr lang="en-AU" dirty="0" smtClean="0"/>
              <a:t> – Used when safety is a concern</a:t>
            </a:r>
            <a:endParaRPr lang="en-AU" dirty="0"/>
          </a:p>
          <a:p>
            <a:pPr lvl="0"/>
            <a:r>
              <a:rPr lang="en-AU" dirty="0" smtClean="0">
                <a:solidFill>
                  <a:srgbClr val="FFFF00"/>
                </a:solidFill>
              </a:rPr>
              <a:t>Humorous</a:t>
            </a:r>
            <a:r>
              <a:rPr lang="en-AU" dirty="0" smtClean="0"/>
              <a:t> - when </a:t>
            </a:r>
            <a:r>
              <a:rPr lang="en-AU" dirty="0"/>
              <a:t>appropriate</a:t>
            </a:r>
          </a:p>
          <a:p>
            <a:pPr lvl="0"/>
            <a:r>
              <a:rPr lang="en-AU" dirty="0">
                <a:solidFill>
                  <a:srgbClr val="FFFF00"/>
                </a:solidFill>
              </a:rPr>
              <a:t>O</a:t>
            </a:r>
            <a:r>
              <a:rPr lang="en-AU" dirty="0" smtClean="0">
                <a:solidFill>
                  <a:srgbClr val="FFFF00"/>
                </a:solidFill>
              </a:rPr>
              <a:t>rganised </a:t>
            </a:r>
            <a:r>
              <a:rPr lang="en-AU" dirty="0">
                <a:solidFill>
                  <a:srgbClr val="FFFF00"/>
                </a:solidFill>
              </a:rPr>
              <a:t>and </a:t>
            </a:r>
            <a:r>
              <a:rPr lang="en-AU" dirty="0" smtClean="0">
                <a:solidFill>
                  <a:srgbClr val="FFFF00"/>
                </a:solidFill>
              </a:rPr>
              <a:t>efficient</a:t>
            </a:r>
            <a:endParaRPr lang="en-AU" dirty="0">
              <a:solidFill>
                <a:srgbClr val="FFFF00"/>
              </a:solidFill>
            </a:endParaRPr>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spTree>
    <p:extLst>
      <p:ext uri="{BB962C8B-B14F-4D97-AF65-F5344CB8AC3E}">
        <p14:creationId xmlns:p14="http://schemas.microsoft.com/office/powerpoint/2010/main" val="362147100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13198"/>
            <a:ext cx="4517739" cy="6144802"/>
          </a:xfrm>
        </p:spPr>
        <p:txBody>
          <a:bodyPr anchor="t">
            <a:normAutofit lnSpcReduction="10000"/>
          </a:bodyPr>
          <a:lstStyle/>
          <a:p>
            <a:pPr marL="0" indent="0">
              <a:buNone/>
            </a:pPr>
            <a:r>
              <a:rPr lang="en-AU" b="1" dirty="0">
                <a:solidFill>
                  <a:srgbClr val="FF6600"/>
                </a:solidFill>
              </a:rPr>
              <a:t>Coaching </a:t>
            </a:r>
            <a:r>
              <a:rPr lang="en-AU" b="1" dirty="0" smtClean="0">
                <a:solidFill>
                  <a:srgbClr val="FF6600"/>
                </a:solidFill>
              </a:rPr>
              <a:t>styles</a:t>
            </a:r>
          </a:p>
          <a:p>
            <a:pPr marL="0" indent="0">
              <a:buNone/>
            </a:pPr>
            <a:endParaRPr lang="en-AU" b="1" dirty="0" smtClean="0">
              <a:solidFill>
                <a:srgbClr val="FF6600"/>
              </a:solidFill>
            </a:endParaRPr>
          </a:p>
          <a:p>
            <a:pPr marL="0" indent="0" algn="ctr">
              <a:buNone/>
            </a:pPr>
            <a:r>
              <a:rPr lang="en-AU" b="1" dirty="0">
                <a:solidFill>
                  <a:srgbClr val="FFFF00"/>
                </a:solidFill>
              </a:rPr>
              <a:t>FOREVER </a:t>
            </a:r>
            <a:r>
              <a:rPr lang="en-AU" b="1" dirty="0" smtClean="0">
                <a:solidFill>
                  <a:srgbClr val="FFFF00"/>
                </a:solidFill>
              </a:rPr>
              <a:t>STRONG</a:t>
            </a:r>
          </a:p>
          <a:p>
            <a:pPr marL="0" indent="0" algn="ctr">
              <a:buNone/>
            </a:pPr>
            <a:endParaRPr lang="en-AU" dirty="0">
              <a:solidFill>
                <a:srgbClr val="FFFF00"/>
              </a:solidFill>
            </a:endParaRPr>
          </a:p>
          <a:p>
            <a:pPr marL="0" indent="0" algn="ctr">
              <a:buNone/>
            </a:pPr>
            <a:r>
              <a:rPr lang="en-AU" sz="2400" b="1" dirty="0">
                <a:solidFill>
                  <a:srgbClr val="FFFF00"/>
                </a:solidFill>
              </a:rPr>
              <a:t>“THE GREATEST VICTORIES ARE BORN IN THE HEART”</a:t>
            </a:r>
            <a:r>
              <a:rPr lang="en-AU" sz="2400" b="1" dirty="0" smtClean="0">
                <a:solidFill>
                  <a:srgbClr val="FFFF00"/>
                </a:solidFill>
              </a:rPr>
              <a:t>.</a:t>
            </a:r>
          </a:p>
          <a:p>
            <a:pPr marL="0" indent="0" algn="ctr">
              <a:buNone/>
            </a:pPr>
            <a:endParaRPr lang="en-AU" sz="2400" b="1" dirty="0">
              <a:solidFill>
                <a:srgbClr val="FFFF00"/>
              </a:solidFill>
            </a:endParaRPr>
          </a:p>
          <a:p>
            <a:pPr marL="0" indent="0" algn="ctr">
              <a:buNone/>
            </a:pPr>
            <a:endParaRPr lang="en-AU" sz="2400" b="1" dirty="0" smtClean="0">
              <a:solidFill>
                <a:srgbClr val="FFFF00"/>
              </a:solidFill>
            </a:endParaRPr>
          </a:p>
          <a:p>
            <a:pPr marL="0" indent="0" algn="ctr">
              <a:buNone/>
            </a:pPr>
            <a:r>
              <a:rPr lang="en-AU" sz="2000" b="1" dirty="0" smtClean="0">
                <a:solidFill>
                  <a:srgbClr val="FFFF00"/>
                </a:solidFill>
              </a:rPr>
              <a:t>Complete Forever Strong Worksheet</a:t>
            </a:r>
            <a:endParaRPr lang="en-AU" sz="2000" dirty="0">
              <a:solidFill>
                <a:srgbClr val="FFFF00"/>
              </a:solidFill>
            </a:endParaRPr>
          </a:p>
          <a:p>
            <a:pPr marL="0" indent="0">
              <a:buNone/>
            </a:pPr>
            <a:endParaRPr lang="en-AU" b="1" dirty="0" smtClean="0">
              <a:solidFill>
                <a:srgbClr val="FF6600"/>
              </a:solidFill>
            </a:endParaRPr>
          </a:p>
        </p:txBody>
      </p:sp>
      <p:sp>
        <p:nvSpPr>
          <p:cNvPr id="4" name="Title 1"/>
          <p:cNvSpPr>
            <a:spLocks noGrp="1"/>
          </p:cNvSpPr>
          <p:nvPr>
            <p:ph type="title"/>
          </p:nvPr>
        </p:nvSpPr>
        <p:spPr>
          <a:xfrm>
            <a:off x="0" y="0"/>
            <a:ext cx="9144000" cy="713197"/>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pic>
        <p:nvPicPr>
          <p:cNvPr id="6" name="Picture 5" descr="ForeverStrong"/>
          <p:cNvPicPr/>
          <p:nvPr/>
        </p:nvPicPr>
        <p:blipFill>
          <a:blip r:embed="rId2" cstate="print"/>
          <a:srcRect/>
          <a:stretch>
            <a:fillRect/>
          </a:stretch>
        </p:blipFill>
        <p:spPr bwMode="auto">
          <a:xfrm>
            <a:off x="4742823" y="713198"/>
            <a:ext cx="4401178" cy="6144802"/>
          </a:xfrm>
          <a:prstGeom prst="rect">
            <a:avLst/>
          </a:prstGeom>
          <a:noFill/>
          <a:ln w="9525">
            <a:noFill/>
            <a:miter lim="800000"/>
            <a:headEnd/>
            <a:tailEnd/>
          </a:ln>
        </p:spPr>
      </p:pic>
    </p:spTree>
    <p:extLst>
      <p:ext uri="{BB962C8B-B14F-4D97-AF65-F5344CB8AC3E}">
        <p14:creationId xmlns:p14="http://schemas.microsoft.com/office/powerpoint/2010/main" val="23883633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61012"/>
            <a:ext cx="9144000" cy="6196988"/>
          </a:xfrm>
        </p:spPr>
        <p:txBody>
          <a:bodyPr>
            <a:normAutofit fontScale="62500" lnSpcReduction="20000"/>
          </a:bodyPr>
          <a:lstStyle/>
          <a:p>
            <a:pPr marL="0" indent="0">
              <a:buNone/>
            </a:pPr>
            <a:r>
              <a:rPr lang="en-AU" sz="3800" b="1" i="1" dirty="0">
                <a:solidFill>
                  <a:srgbClr val="FF6600"/>
                </a:solidFill>
              </a:rPr>
              <a:t>Best practice principles may include:</a:t>
            </a:r>
          </a:p>
          <a:p>
            <a:pPr lvl="0"/>
            <a:r>
              <a:rPr lang="en-AU" dirty="0"/>
              <a:t>S</a:t>
            </a:r>
            <a:r>
              <a:rPr lang="en-AU" dirty="0" smtClean="0"/>
              <a:t>port </a:t>
            </a:r>
            <a:r>
              <a:rPr lang="en-AU" dirty="0"/>
              <a:t>or activity-specific codes of behaviour and policies</a:t>
            </a:r>
          </a:p>
          <a:p>
            <a:pPr lvl="0"/>
            <a:r>
              <a:rPr lang="en-AU" dirty="0"/>
              <a:t>A</a:t>
            </a:r>
            <a:r>
              <a:rPr lang="en-AU" dirty="0" smtClean="0"/>
              <a:t>SC </a:t>
            </a:r>
            <a:r>
              <a:rPr lang="en-AU" dirty="0"/>
              <a:t>Coach Code of Behaviour</a:t>
            </a:r>
          </a:p>
          <a:p>
            <a:pPr lvl="0"/>
            <a:r>
              <a:rPr lang="en-AU" dirty="0"/>
              <a:t>O</a:t>
            </a:r>
            <a:r>
              <a:rPr lang="en-AU" dirty="0" smtClean="0"/>
              <a:t>rganisation </a:t>
            </a:r>
            <a:r>
              <a:rPr lang="en-AU" dirty="0"/>
              <a:t>sport specific codes of behaviour</a:t>
            </a:r>
          </a:p>
          <a:p>
            <a:pPr lvl="0"/>
            <a:r>
              <a:rPr lang="en-AU" dirty="0"/>
              <a:t>N</a:t>
            </a:r>
            <a:r>
              <a:rPr lang="en-AU" dirty="0" smtClean="0"/>
              <a:t>ational </a:t>
            </a:r>
            <a:r>
              <a:rPr lang="en-AU" dirty="0"/>
              <a:t>sport or activity organisation regulations and guidelines</a:t>
            </a:r>
          </a:p>
          <a:p>
            <a:pPr lvl="0"/>
            <a:r>
              <a:rPr lang="en-AU" dirty="0"/>
              <a:t>R</a:t>
            </a:r>
            <a:r>
              <a:rPr lang="en-AU" dirty="0" smtClean="0"/>
              <a:t>elevant </a:t>
            </a:r>
            <a:r>
              <a:rPr lang="en-AU" dirty="0"/>
              <a:t>national, state, territory or local government regulations and guidelines</a:t>
            </a:r>
          </a:p>
          <a:p>
            <a:pPr lvl="0"/>
            <a:r>
              <a:rPr lang="en-AU" dirty="0"/>
              <a:t>E</a:t>
            </a:r>
            <a:r>
              <a:rPr lang="en-AU" dirty="0" smtClean="0"/>
              <a:t>mployer </a:t>
            </a:r>
            <a:r>
              <a:rPr lang="en-AU" dirty="0"/>
              <a:t>organisation's policies and procedures</a:t>
            </a:r>
          </a:p>
          <a:p>
            <a:pPr lvl="0"/>
            <a:r>
              <a:rPr lang="en-AU" dirty="0"/>
              <a:t>T</a:t>
            </a:r>
            <a:r>
              <a:rPr lang="en-AU" dirty="0" smtClean="0"/>
              <a:t>he </a:t>
            </a:r>
            <a:r>
              <a:rPr lang="en-AU" dirty="0"/>
              <a:t>culture of the sport or activity</a:t>
            </a:r>
          </a:p>
          <a:p>
            <a:pPr lvl="0"/>
            <a:r>
              <a:rPr lang="en-AU" dirty="0"/>
              <a:t>A</a:t>
            </a:r>
            <a:r>
              <a:rPr lang="en-AU" dirty="0" smtClean="0"/>
              <a:t>ccepted </a:t>
            </a:r>
            <a:r>
              <a:rPr lang="en-AU" dirty="0"/>
              <a:t>or expected preventative practices adopted by self or peers to minimise safety hazards and risks in the same or similar situations</a:t>
            </a:r>
          </a:p>
          <a:p>
            <a:pPr lvl="0"/>
            <a:r>
              <a:rPr lang="en-AU" dirty="0"/>
              <a:t>C</a:t>
            </a:r>
            <a:r>
              <a:rPr lang="en-AU" dirty="0" smtClean="0"/>
              <a:t>urrent </a:t>
            </a:r>
            <a:r>
              <a:rPr lang="en-AU" dirty="0"/>
              <a:t>and past good practice demonstrated by self or peers in the same or similar situation.</a:t>
            </a:r>
          </a:p>
          <a:p>
            <a:pPr marL="0" indent="0">
              <a:buNone/>
            </a:pPr>
            <a:endParaRPr lang="en-US" dirty="0"/>
          </a:p>
        </p:txBody>
      </p:sp>
      <p:sp>
        <p:nvSpPr>
          <p:cNvPr id="4" name="Title 1"/>
          <p:cNvSpPr>
            <a:spLocks noGrp="1"/>
          </p:cNvSpPr>
          <p:nvPr>
            <p:ph type="title"/>
          </p:nvPr>
        </p:nvSpPr>
        <p:spPr>
          <a:xfrm>
            <a:off x="0" y="0"/>
            <a:ext cx="9144000" cy="661012"/>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spTree>
    <p:extLst>
      <p:ext uri="{BB962C8B-B14F-4D97-AF65-F5344CB8AC3E}">
        <p14:creationId xmlns:p14="http://schemas.microsoft.com/office/powerpoint/2010/main" val="10944310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b="1" i="1" dirty="0">
                <a:solidFill>
                  <a:srgbClr val="FF6600"/>
                </a:solidFill>
              </a:rPr>
              <a:t>Sport or activity skills may include:</a:t>
            </a:r>
          </a:p>
          <a:p>
            <a:pPr lvl="0"/>
            <a:r>
              <a:rPr lang="en-AU" dirty="0"/>
              <a:t>physical or motor skills</a:t>
            </a:r>
          </a:p>
          <a:p>
            <a:pPr lvl="0"/>
            <a:r>
              <a:rPr lang="en-AU" dirty="0"/>
              <a:t>tactical or mental skills</a:t>
            </a:r>
          </a:p>
          <a:p>
            <a:pPr lvl="0"/>
            <a:r>
              <a:rPr lang="en-AU" dirty="0"/>
              <a:t>a combination of physical and tactical, forming a sequence of skills.</a:t>
            </a:r>
          </a:p>
          <a:p>
            <a:endParaRPr lang="en-US" dirty="0"/>
          </a:p>
        </p:txBody>
      </p:sp>
      <p:sp>
        <p:nvSpPr>
          <p:cNvPr id="4" name="Title 1"/>
          <p:cNvSpPr>
            <a:spLocks noGrp="1"/>
          </p:cNvSpPr>
          <p:nvPr>
            <p:ph type="title"/>
          </p:nvPr>
        </p:nvSpPr>
        <p:spPr>
          <a:xfrm>
            <a:off x="0" y="0"/>
            <a:ext cx="9144000" cy="661012"/>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spTree>
    <p:extLst>
      <p:ext uri="{BB962C8B-B14F-4D97-AF65-F5344CB8AC3E}">
        <p14:creationId xmlns:p14="http://schemas.microsoft.com/office/powerpoint/2010/main" val="280084092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AU" b="1" i="1" dirty="0">
                <a:solidFill>
                  <a:srgbClr val="FF6600"/>
                </a:solidFill>
              </a:rPr>
              <a:t>Game centred refers to:</a:t>
            </a:r>
          </a:p>
          <a:p>
            <a:pPr lvl="0"/>
            <a:r>
              <a:rPr lang="en-AU" dirty="0"/>
              <a:t>learners playing the game (modified or mini) as the central organisational feature</a:t>
            </a:r>
          </a:p>
          <a:p>
            <a:pPr lvl="0"/>
            <a:r>
              <a:rPr lang="en-AU" dirty="0"/>
              <a:t>modified activities that emphasise specific tactics.</a:t>
            </a:r>
          </a:p>
          <a:p>
            <a:endParaRPr lang="en-US" dirty="0"/>
          </a:p>
        </p:txBody>
      </p:sp>
      <p:sp>
        <p:nvSpPr>
          <p:cNvPr id="4" name="Title 1"/>
          <p:cNvSpPr>
            <a:spLocks noGrp="1"/>
          </p:cNvSpPr>
          <p:nvPr>
            <p:ph type="title"/>
          </p:nvPr>
        </p:nvSpPr>
        <p:spPr>
          <a:xfrm>
            <a:off x="0" y="0"/>
            <a:ext cx="9144000" cy="643617"/>
          </a:xfrm>
        </p:spPr>
        <p:txBody>
          <a:bodyPr>
            <a:noAutofit/>
          </a:bodyPr>
          <a:lstStyle/>
          <a:p>
            <a:r>
              <a:rPr lang="en-US" sz="2800" b="1" dirty="0">
                <a:solidFill>
                  <a:srgbClr val="A3A7C0"/>
                </a:solidFill>
              </a:rPr>
              <a:t>Develop and update knowledge of coaching practices</a:t>
            </a:r>
            <a:r>
              <a:rPr lang="en-AU" sz="2800" b="1" dirty="0"/>
              <a:t/>
            </a:r>
            <a:br>
              <a:rPr lang="en-AU" sz="2800" b="1" dirty="0"/>
            </a:br>
            <a:endParaRPr lang="en-US" sz="2800" dirty="0"/>
          </a:p>
        </p:txBody>
      </p:sp>
    </p:spTree>
    <p:extLst>
      <p:ext uri="{BB962C8B-B14F-4D97-AF65-F5344CB8AC3E}">
        <p14:creationId xmlns:p14="http://schemas.microsoft.com/office/powerpoint/2010/main" val="1173145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r>
              <a:rPr lang="en-AU" b="1" i="1" dirty="0">
                <a:solidFill>
                  <a:srgbClr val="FF6600"/>
                </a:solidFill>
              </a:rPr>
              <a:t>Technique centred refers to:</a:t>
            </a:r>
          </a:p>
          <a:p>
            <a:pPr lvl="0"/>
            <a:r>
              <a:rPr lang="en-AU" dirty="0"/>
              <a:t>skills are presented in a gradual fashion with successful repetition as a key objective</a:t>
            </a:r>
          </a:p>
          <a:p>
            <a:pPr lvl="0"/>
            <a:r>
              <a:rPr lang="en-AU" dirty="0"/>
              <a:t>skills facilitate development of movement patterns from elementary to mature, then applied to the game.</a:t>
            </a:r>
          </a:p>
          <a:p>
            <a:endParaRPr lang="en-US" dirty="0"/>
          </a:p>
        </p:txBody>
      </p:sp>
      <p:sp>
        <p:nvSpPr>
          <p:cNvPr id="4" name="Title 1"/>
          <p:cNvSpPr>
            <a:spLocks noGrp="1"/>
          </p:cNvSpPr>
          <p:nvPr>
            <p:ph type="title"/>
          </p:nvPr>
        </p:nvSpPr>
        <p:spPr>
          <a:xfrm>
            <a:off x="0" y="0"/>
            <a:ext cx="9144000" cy="661012"/>
          </a:xfrm>
        </p:spPr>
        <p:txBody>
          <a:bodyPr>
            <a:noAutofit/>
          </a:bodyPr>
          <a:lstStyle/>
          <a:p>
            <a:r>
              <a:rPr lang="en-US" sz="2800" b="1" dirty="0">
                <a:solidFill>
                  <a:srgbClr val="A3A7C0"/>
                </a:solidFill>
              </a:rPr>
              <a:t>Develop and update knowledge of coaching practices</a:t>
            </a:r>
            <a:r>
              <a:rPr lang="en-AU" sz="2800" b="1" dirty="0">
                <a:solidFill>
                  <a:srgbClr val="A3A7C0"/>
                </a:solidFill>
              </a:rPr>
              <a:t/>
            </a:r>
            <a:br>
              <a:rPr lang="en-AU" sz="2800" b="1" dirty="0">
                <a:solidFill>
                  <a:srgbClr val="A3A7C0"/>
                </a:solidFill>
              </a:rPr>
            </a:br>
            <a:endParaRPr lang="en-US" sz="2800" dirty="0">
              <a:solidFill>
                <a:srgbClr val="A3A7C0"/>
              </a:solidFill>
            </a:endParaRPr>
          </a:p>
        </p:txBody>
      </p:sp>
    </p:spTree>
    <p:extLst>
      <p:ext uri="{BB962C8B-B14F-4D97-AF65-F5344CB8AC3E}">
        <p14:creationId xmlns:p14="http://schemas.microsoft.com/office/powerpoint/2010/main" val="19244573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0476"/>
            <a:ext cx="8229600" cy="5595688"/>
          </a:xfrm>
        </p:spPr>
        <p:txBody>
          <a:bodyPr/>
          <a:lstStyle/>
          <a:p>
            <a:pPr marL="0" indent="0" algn="ctr">
              <a:buNone/>
            </a:pPr>
            <a:r>
              <a:rPr lang="en-US" dirty="0" smtClean="0"/>
              <a:t>“</a:t>
            </a:r>
            <a:r>
              <a:rPr lang="en-US" dirty="0"/>
              <a:t>Do not let what you can not do interfere </a:t>
            </a:r>
            <a:endParaRPr lang="en-US" dirty="0" smtClean="0"/>
          </a:p>
          <a:p>
            <a:pPr marL="0" indent="0" algn="ctr">
              <a:buNone/>
            </a:pPr>
            <a:r>
              <a:rPr lang="en-US" dirty="0" smtClean="0"/>
              <a:t>with </a:t>
            </a:r>
            <a:r>
              <a:rPr lang="en-US" dirty="0"/>
              <a:t>what you can do.</a:t>
            </a:r>
            <a:r>
              <a:rPr lang="en-US" dirty="0" smtClean="0"/>
              <a:t>”</a:t>
            </a:r>
          </a:p>
          <a:p>
            <a:pPr marL="0" indent="0" algn="ctr">
              <a:buNone/>
            </a:pPr>
            <a:r>
              <a:rPr lang="en-US" dirty="0" smtClean="0">
                <a:solidFill>
                  <a:srgbClr val="F1D792"/>
                </a:solidFill>
              </a:rPr>
              <a:t>John Wooden</a:t>
            </a:r>
            <a:endParaRPr lang="en-US" dirty="0">
              <a:solidFill>
                <a:srgbClr val="F1D792"/>
              </a:solidFill>
            </a:endParaRPr>
          </a:p>
        </p:txBody>
      </p:sp>
    </p:spTree>
    <p:extLst>
      <p:ext uri="{BB962C8B-B14F-4D97-AF65-F5344CB8AC3E}">
        <p14:creationId xmlns:p14="http://schemas.microsoft.com/office/powerpoint/2010/main" val="50998836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oaching Pyramid.jpg"/>
          <p:cNvPicPr>
            <a:picLocks noGrp="1" noChangeAspect="1"/>
          </p:cNvPicPr>
          <p:nvPr>
            <p:ph idx="1"/>
          </p:nvPr>
        </p:nvPicPr>
        <p:blipFill>
          <a:blip r:embed="rId2">
            <a:extLst>
              <a:ext uri="{28A0092B-C50C-407E-A947-70E740481C1C}">
                <a14:useLocalDpi xmlns:a14="http://schemas.microsoft.com/office/drawing/2010/main" val="0"/>
              </a:ext>
            </a:extLst>
          </a:blip>
          <a:srcRect t="7503" b="7503"/>
          <a:stretch>
            <a:fillRect/>
          </a:stretch>
        </p:blipFill>
        <p:spPr>
          <a:xfrm>
            <a:off x="0" y="1044483"/>
            <a:ext cx="9144000" cy="5813518"/>
          </a:xfrm>
        </p:spPr>
      </p:pic>
      <p:sp>
        <p:nvSpPr>
          <p:cNvPr id="7" name="Title 1"/>
          <p:cNvSpPr>
            <a:spLocks noGrp="1"/>
          </p:cNvSpPr>
          <p:nvPr>
            <p:ph type="title"/>
          </p:nvPr>
        </p:nvSpPr>
        <p:spPr>
          <a:xfrm>
            <a:off x="0" y="-1"/>
            <a:ext cx="9144000" cy="1537173"/>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dirty="0" smtClean="0">
                <a:solidFill>
                  <a:srgbClr val="A3A7C0"/>
                </a:solidFill>
              </a:rPr>
              <a:t>John Wooden – Head Coach UCLA</a:t>
            </a:r>
            <a:endParaRPr lang="en-US" sz="2800" dirty="0">
              <a:solidFill>
                <a:srgbClr val="A3A7C0"/>
              </a:solidFill>
            </a:endParaRPr>
          </a:p>
        </p:txBody>
      </p:sp>
    </p:spTree>
    <p:extLst>
      <p:ext uri="{BB962C8B-B14F-4D97-AF65-F5344CB8AC3E}">
        <p14:creationId xmlns:p14="http://schemas.microsoft.com/office/powerpoint/2010/main" val="306478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59076"/>
            <a:ext cx="8229600" cy="3954452"/>
          </a:xfrm>
        </p:spPr>
        <p:txBody>
          <a:bodyPr>
            <a:normAutofit/>
          </a:bodyPr>
          <a:lstStyle/>
          <a:p>
            <a:pPr marL="0" indent="0" algn="ctr">
              <a:buNone/>
            </a:pPr>
            <a:r>
              <a:rPr lang="en-US" sz="4400" dirty="0" smtClean="0">
                <a:solidFill>
                  <a:schemeClr val="accent1">
                    <a:lumMod val="60000"/>
                    <a:lumOff val="40000"/>
                  </a:schemeClr>
                </a:solidFill>
              </a:rPr>
              <a:t>“</a:t>
            </a:r>
            <a:r>
              <a:rPr lang="en-US" sz="4400" dirty="0">
                <a:solidFill>
                  <a:schemeClr val="accent1">
                    <a:lumMod val="60000"/>
                    <a:lumOff val="40000"/>
                  </a:schemeClr>
                </a:solidFill>
              </a:rPr>
              <a:t>It </a:t>
            </a:r>
            <a:r>
              <a:rPr lang="en-US" sz="4400" dirty="0" err="1">
                <a:solidFill>
                  <a:schemeClr val="accent1">
                    <a:lumMod val="60000"/>
                    <a:lumOff val="40000"/>
                  </a:schemeClr>
                </a:solidFill>
              </a:rPr>
              <a:t>ain’t</a:t>
            </a:r>
            <a:r>
              <a:rPr lang="en-US" sz="4400" dirty="0">
                <a:solidFill>
                  <a:schemeClr val="accent1">
                    <a:lumMod val="60000"/>
                    <a:lumOff val="40000"/>
                  </a:schemeClr>
                </a:solidFill>
              </a:rPr>
              <a:t> over till it’s over.” </a:t>
            </a:r>
          </a:p>
          <a:p>
            <a:pPr marL="0" indent="0" algn="ctr">
              <a:buNone/>
            </a:pPr>
            <a:r>
              <a:rPr lang="en-US" sz="4400" dirty="0" smtClean="0">
                <a:solidFill>
                  <a:schemeClr val="accent1">
                    <a:lumMod val="60000"/>
                    <a:lumOff val="40000"/>
                  </a:schemeClr>
                </a:solidFill>
              </a:rPr>
              <a:t>Yogi Berra</a:t>
            </a:r>
          </a:p>
        </p:txBody>
      </p:sp>
      <p:sp>
        <p:nvSpPr>
          <p:cNvPr id="4" name="TextBox 3"/>
          <p:cNvSpPr txBox="1"/>
          <p:nvPr/>
        </p:nvSpPr>
        <p:spPr>
          <a:xfrm>
            <a:off x="0" y="5256527"/>
            <a:ext cx="9144000" cy="830997"/>
          </a:xfrm>
          <a:prstGeom prst="rect">
            <a:avLst/>
          </a:prstGeom>
          <a:noFill/>
        </p:spPr>
        <p:txBody>
          <a:bodyPr wrap="square" rtlCol="0">
            <a:spAutoFit/>
          </a:bodyPr>
          <a:lstStyle/>
          <a:p>
            <a:pPr algn="ctr"/>
            <a:r>
              <a:rPr lang="en-US" sz="2400" dirty="0" smtClean="0"/>
              <a:t>Google search quotes by Yogi Berra</a:t>
            </a:r>
          </a:p>
          <a:p>
            <a:pPr algn="ctr"/>
            <a:r>
              <a:rPr lang="en-US" sz="2400" dirty="0" smtClean="0"/>
              <a:t>Choose one to recite to the </a:t>
            </a:r>
            <a:r>
              <a:rPr lang="en-US" sz="2400" dirty="0" smtClean="0"/>
              <a:t>class, explain why you chose that quote.</a:t>
            </a:r>
            <a:endParaRPr lang="en-US" sz="2400" dirty="0"/>
          </a:p>
        </p:txBody>
      </p:sp>
    </p:spTree>
    <p:extLst>
      <p:ext uri="{BB962C8B-B14F-4D97-AF65-F5344CB8AC3E}">
        <p14:creationId xmlns:p14="http://schemas.microsoft.com/office/powerpoint/2010/main" val="17258622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6222"/>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dirty="0">
                <a:solidFill>
                  <a:srgbClr val="A3A7C0"/>
                </a:solidFill>
              </a:rPr>
              <a:t/>
            </a:r>
            <a:br>
              <a:rPr lang="en-AU" sz="2800" b="1" dirty="0">
                <a:solidFill>
                  <a:srgbClr val="A3A7C0"/>
                </a:solidFill>
              </a:rPr>
            </a:br>
            <a:r>
              <a:rPr lang="en-AU" sz="2800" b="1" i="1" dirty="0"/>
              <a:t>Sources of </a:t>
            </a:r>
            <a:r>
              <a:rPr lang="en-AU" sz="2800" b="1" i="1" dirty="0" smtClean="0"/>
              <a:t>information</a:t>
            </a:r>
            <a:r>
              <a:rPr lang="en-AU" sz="2800" dirty="0"/>
              <a:t/>
            </a:r>
            <a:br>
              <a:rPr lang="en-AU" sz="2800" dirty="0"/>
            </a:br>
            <a:endParaRPr lang="en-US" sz="2800" dirty="0">
              <a:solidFill>
                <a:srgbClr val="A3A7C0"/>
              </a:solidFill>
            </a:endParaRPr>
          </a:p>
        </p:txBody>
      </p:sp>
      <p:sp>
        <p:nvSpPr>
          <p:cNvPr id="3" name="Content Placeholder 2"/>
          <p:cNvSpPr>
            <a:spLocks noGrp="1"/>
          </p:cNvSpPr>
          <p:nvPr>
            <p:ph idx="1"/>
          </p:nvPr>
        </p:nvSpPr>
        <p:spPr/>
        <p:txBody>
          <a:bodyPr anchor="t">
            <a:normAutofit lnSpcReduction="10000"/>
          </a:bodyPr>
          <a:lstStyle/>
          <a:p>
            <a:pPr marL="0" lvl="0" indent="0">
              <a:buNone/>
            </a:pPr>
            <a:r>
              <a:rPr lang="en-AU" dirty="0">
                <a:solidFill>
                  <a:srgbClr val="FFFF00"/>
                </a:solidFill>
              </a:rPr>
              <a:t>R</a:t>
            </a:r>
            <a:r>
              <a:rPr lang="en-AU" dirty="0" smtClean="0">
                <a:solidFill>
                  <a:srgbClr val="FFFF00"/>
                </a:solidFill>
              </a:rPr>
              <a:t>esearch</a:t>
            </a:r>
          </a:p>
          <a:p>
            <a:pPr marL="0" lvl="0" indent="0">
              <a:buNone/>
            </a:pPr>
            <a:r>
              <a:rPr lang="en-AU" dirty="0" smtClean="0">
                <a:solidFill>
                  <a:srgbClr val="FFFF00"/>
                </a:solidFill>
              </a:rPr>
              <a:t>Informal research </a:t>
            </a:r>
            <a:r>
              <a:rPr lang="en-AU" dirty="0" smtClean="0"/>
              <a:t>– Uncontrollable and random, often subjective.  </a:t>
            </a:r>
          </a:p>
          <a:p>
            <a:r>
              <a:rPr lang="en-AU" dirty="0" smtClean="0"/>
              <a:t>Can involve observation and informal discussions with fellow coaches, referees, participants and others involved in the sport.</a:t>
            </a:r>
          </a:p>
        </p:txBody>
      </p:sp>
    </p:spTree>
    <p:extLst>
      <p:ext uri="{BB962C8B-B14F-4D97-AF65-F5344CB8AC3E}">
        <p14:creationId xmlns:p14="http://schemas.microsoft.com/office/powerpoint/2010/main" val="302053326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626222"/>
          </a:xfrm>
        </p:spPr>
        <p:txBody>
          <a:bodyPr>
            <a:noAutofit/>
          </a:bodyPr>
          <a:lstStyle/>
          <a:p>
            <a:r>
              <a:rPr lang="en-US" sz="2800" b="1" dirty="0">
                <a:solidFill>
                  <a:srgbClr val="A3A7C0"/>
                </a:solidFill>
              </a:rPr>
              <a:t>Develop and update knowledge of coaching </a:t>
            </a:r>
            <a:r>
              <a:rPr lang="en-US" sz="2800" b="1" dirty="0" smtClean="0">
                <a:solidFill>
                  <a:srgbClr val="A3A7C0"/>
                </a:solidFill>
              </a:rPr>
              <a:t>practices</a:t>
            </a:r>
            <a:br>
              <a:rPr lang="en-US" sz="2800" b="1" dirty="0" smtClean="0">
                <a:solidFill>
                  <a:srgbClr val="A3A7C0"/>
                </a:solidFill>
              </a:rPr>
            </a:br>
            <a:r>
              <a:rPr lang="en-AU" sz="2800" b="1" dirty="0">
                <a:solidFill>
                  <a:srgbClr val="A3A7C0"/>
                </a:solidFill>
              </a:rPr>
              <a:t/>
            </a:r>
            <a:br>
              <a:rPr lang="en-AU" sz="2800" b="1" dirty="0">
                <a:solidFill>
                  <a:srgbClr val="A3A7C0"/>
                </a:solidFill>
              </a:rPr>
            </a:br>
            <a:r>
              <a:rPr lang="en-AU" sz="2800" b="1" i="1" dirty="0"/>
              <a:t>Sources of </a:t>
            </a:r>
            <a:r>
              <a:rPr lang="en-AU" sz="2800" b="1" i="1" dirty="0" smtClean="0"/>
              <a:t>information</a:t>
            </a:r>
            <a:r>
              <a:rPr lang="en-AU" sz="2800" dirty="0"/>
              <a:t/>
            </a:r>
            <a:br>
              <a:rPr lang="en-AU" sz="2800" dirty="0"/>
            </a:br>
            <a:endParaRPr lang="en-US" sz="2800" dirty="0">
              <a:solidFill>
                <a:srgbClr val="A3A7C0"/>
              </a:solidFill>
            </a:endParaRPr>
          </a:p>
        </p:txBody>
      </p:sp>
      <p:sp>
        <p:nvSpPr>
          <p:cNvPr id="3" name="Content Placeholder 2"/>
          <p:cNvSpPr>
            <a:spLocks noGrp="1"/>
          </p:cNvSpPr>
          <p:nvPr>
            <p:ph idx="1"/>
          </p:nvPr>
        </p:nvSpPr>
        <p:spPr>
          <a:xfrm>
            <a:off x="0" y="1334226"/>
            <a:ext cx="9144000" cy="5523774"/>
          </a:xfrm>
        </p:spPr>
        <p:txBody>
          <a:bodyPr anchor="t">
            <a:noAutofit/>
          </a:bodyPr>
          <a:lstStyle/>
          <a:p>
            <a:pPr marL="0" indent="0">
              <a:buNone/>
            </a:pPr>
            <a:r>
              <a:rPr lang="en-AU" sz="2400" dirty="0" smtClean="0">
                <a:solidFill>
                  <a:srgbClr val="FFFF00"/>
                </a:solidFill>
              </a:rPr>
              <a:t>National Coaching Accreditation Scheme (NCAS)</a:t>
            </a:r>
          </a:p>
          <a:p>
            <a:pPr marL="0" indent="0">
              <a:buNone/>
            </a:pPr>
            <a:r>
              <a:rPr lang="en-AU" sz="2400" dirty="0" smtClean="0">
                <a:solidFill>
                  <a:srgbClr val="FFFF00"/>
                </a:solidFill>
              </a:rPr>
              <a:t>National Officiating Accreditation Scheme (NOAS)</a:t>
            </a:r>
          </a:p>
          <a:p>
            <a:r>
              <a:rPr lang="en-AU" sz="2200" dirty="0" smtClean="0"/>
              <a:t>Are in place to support the education and development of coaches and officials.  </a:t>
            </a:r>
          </a:p>
          <a:p>
            <a:r>
              <a:rPr lang="en-AU" sz="2200" dirty="0" smtClean="0"/>
              <a:t>They provide competency based training and Nationally recognised accreditation.</a:t>
            </a:r>
          </a:p>
          <a:p>
            <a:r>
              <a:rPr lang="en-AU" sz="2200" dirty="0" smtClean="0"/>
              <a:t>National Sporting </a:t>
            </a:r>
            <a:r>
              <a:rPr lang="en-AU" sz="2200" dirty="0" err="1" smtClean="0"/>
              <a:t>Orgainisations</a:t>
            </a:r>
            <a:r>
              <a:rPr lang="en-AU" sz="2200" dirty="0" smtClean="0"/>
              <a:t> (NSO) recognised by the Australian Sports Commission (NSC) are </a:t>
            </a:r>
            <a:r>
              <a:rPr lang="en-AU" sz="2200" dirty="0" err="1" smtClean="0"/>
              <a:t>avaialble</a:t>
            </a:r>
            <a:r>
              <a:rPr lang="en-AU" sz="2200" dirty="0" smtClean="0"/>
              <a:t> to members of theses schemes.</a:t>
            </a:r>
          </a:p>
          <a:p>
            <a:r>
              <a:rPr lang="en-AU" sz="2200" dirty="0" smtClean="0"/>
              <a:t>All NSO’s require coaches to participate in their accreditation schemes and updates.  Reaccreditation is often required for continued coaching.</a:t>
            </a:r>
          </a:p>
        </p:txBody>
      </p:sp>
    </p:spTree>
    <p:extLst>
      <p:ext uri="{BB962C8B-B14F-4D97-AF65-F5344CB8AC3E}">
        <p14:creationId xmlns:p14="http://schemas.microsoft.com/office/powerpoint/2010/main" val="9220811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209006" y="1600200"/>
            <a:ext cx="8730008" cy="5257800"/>
          </a:xfrm>
        </p:spPr>
        <p:txBody>
          <a:bodyPr anchor="t">
            <a:noAutofit/>
          </a:bodyPr>
          <a:lstStyle/>
          <a:p>
            <a:pPr marL="0" indent="0" algn="just">
              <a:buNone/>
            </a:pPr>
            <a:r>
              <a:rPr lang="en-US" sz="2400" dirty="0" smtClean="0">
                <a:solidFill>
                  <a:srgbClr val="FFFF00"/>
                </a:solidFill>
              </a:rPr>
              <a:t>Industry </a:t>
            </a:r>
            <a:r>
              <a:rPr lang="en-US" sz="2400" dirty="0">
                <a:solidFill>
                  <a:srgbClr val="FFFF00"/>
                </a:solidFill>
              </a:rPr>
              <a:t>A</a:t>
            </a:r>
            <a:r>
              <a:rPr lang="en-US" sz="2400" dirty="0" smtClean="0">
                <a:solidFill>
                  <a:srgbClr val="FFFF00"/>
                </a:solidFill>
              </a:rPr>
              <a:t>ssociations and Organisations</a:t>
            </a:r>
          </a:p>
          <a:p>
            <a:pPr algn="just"/>
            <a:r>
              <a:rPr lang="en-US" sz="2400" dirty="0" smtClean="0"/>
              <a:t>The governing body that distributes information to coaches, referees/officials and participants (usually referred to as NSO)</a:t>
            </a:r>
          </a:p>
          <a:p>
            <a:pPr algn="just"/>
            <a:r>
              <a:rPr lang="en-US" sz="2400" dirty="0"/>
              <a:t>Netball – Netball </a:t>
            </a:r>
            <a:r>
              <a:rPr lang="en-US" sz="2400" dirty="0" smtClean="0"/>
              <a:t>Australia – Responsible for updating coaches skills and knowledge through distribution of information, seminars and courses</a:t>
            </a:r>
          </a:p>
          <a:p>
            <a:pPr algn="just"/>
            <a:r>
              <a:rPr lang="en-US" sz="2400" dirty="0" smtClean="0"/>
              <a:t>Australian </a:t>
            </a:r>
            <a:r>
              <a:rPr lang="en-US" sz="2400" dirty="0"/>
              <a:t>Rules Football – AFL (Australian Football League) </a:t>
            </a:r>
            <a:endParaRPr lang="en-US" sz="2400" dirty="0" smtClean="0"/>
          </a:p>
          <a:p>
            <a:pPr algn="just"/>
            <a:r>
              <a:rPr lang="en-US" sz="2400" dirty="0" smtClean="0"/>
              <a:t>Coaches may be required to become member of an Association or  Organisation </a:t>
            </a:r>
          </a:p>
        </p:txBody>
      </p:sp>
    </p:spTree>
    <p:extLst>
      <p:ext uri="{BB962C8B-B14F-4D97-AF65-F5344CB8AC3E}">
        <p14:creationId xmlns:p14="http://schemas.microsoft.com/office/powerpoint/2010/main" val="931878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675249" y="1600200"/>
            <a:ext cx="7845754" cy="4218953"/>
          </a:xfrm>
        </p:spPr>
        <p:txBody>
          <a:bodyPr anchor="t">
            <a:normAutofit fontScale="92500" lnSpcReduction="20000"/>
          </a:bodyPr>
          <a:lstStyle/>
          <a:p>
            <a:pPr marL="0" indent="0" algn="just">
              <a:buNone/>
            </a:pPr>
            <a:r>
              <a:rPr lang="en-US" sz="4900" dirty="0" smtClean="0">
                <a:solidFill>
                  <a:srgbClr val="FFFF00"/>
                </a:solidFill>
              </a:rPr>
              <a:t>Industry Journals</a:t>
            </a:r>
          </a:p>
          <a:p>
            <a:pPr algn="just"/>
            <a:r>
              <a:rPr lang="en-US" dirty="0" smtClean="0"/>
              <a:t>Some NSO’s produce Industry Journals to keep coaches and officials up-to-date with any changes.</a:t>
            </a:r>
          </a:p>
          <a:p>
            <a:pPr algn="just"/>
            <a:r>
              <a:rPr lang="en-US" dirty="0" smtClean="0"/>
              <a:t>These journals may be distributed in hardcopy or electronically.</a:t>
            </a:r>
            <a:endParaRPr lang="en-US" dirty="0"/>
          </a:p>
        </p:txBody>
      </p:sp>
    </p:spTree>
    <p:extLst>
      <p:ext uri="{BB962C8B-B14F-4D97-AF65-F5344CB8AC3E}">
        <p14:creationId xmlns:p14="http://schemas.microsoft.com/office/powerpoint/2010/main" val="11456252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600200"/>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675249" y="1600200"/>
            <a:ext cx="7845754" cy="4218953"/>
          </a:xfrm>
        </p:spPr>
        <p:txBody>
          <a:bodyPr anchor="t">
            <a:normAutofit fontScale="92500"/>
          </a:bodyPr>
          <a:lstStyle/>
          <a:p>
            <a:pPr marL="0" lvl="0" indent="0">
              <a:buNone/>
            </a:pPr>
            <a:r>
              <a:rPr lang="en-AU" sz="2800" dirty="0" smtClean="0">
                <a:solidFill>
                  <a:srgbClr val="FFFF00"/>
                </a:solidFill>
              </a:rPr>
              <a:t>Industry </a:t>
            </a:r>
            <a:r>
              <a:rPr lang="en-AU" sz="2800" dirty="0">
                <a:solidFill>
                  <a:srgbClr val="FFFF00"/>
                </a:solidFill>
              </a:rPr>
              <a:t>codes of behaviour or ethics</a:t>
            </a:r>
            <a:r>
              <a:rPr lang="en-AU" sz="2800" dirty="0" smtClean="0">
                <a:solidFill>
                  <a:srgbClr val="FFFF00"/>
                </a:solidFill>
              </a:rPr>
              <a:t>.</a:t>
            </a:r>
          </a:p>
          <a:p>
            <a:pPr marL="0" lvl="0" indent="0">
              <a:buNone/>
            </a:pPr>
            <a:r>
              <a:rPr lang="en-AU" sz="2800" dirty="0" smtClean="0"/>
              <a:t>The way in which a coach is expected to behave in a specific industry.</a:t>
            </a:r>
          </a:p>
          <a:p>
            <a:pPr marL="0" lvl="0" indent="0">
              <a:buNone/>
            </a:pPr>
            <a:r>
              <a:rPr lang="en-AU" sz="2800" dirty="0" smtClean="0"/>
              <a:t>The way in which a coach acts and presents themself.</a:t>
            </a:r>
          </a:p>
          <a:p>
            <a:pPr marL="0" lvl="0" indent="0">
              <a:buNone/>
            </a:pPr>
            <a:r>
              <a:rPr lang="en-AU" sz="2800" dirty="0" smtClean="0"/>
              <a:t>Vary slightly but are based on respect for people equipment/environment and the sport.</a:t>
            </a:r>
            <a:endParaRPr lang="en-AU" sz="2800" dirty="0"/>
          </a:p>
        </p:txBody>
      </p:sp>
    </p:spTree>
    <p:extLst>
      <p:ext uri="{BB962C8B-B14F-4D97-AF65-F5344CB8AC3E}">
        <p14:creationId xmlns:p14="http://schemas.microsoft.com/office/powerpoint/2010/main" val="2324805805"/>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600200"/>
          </a:xfrm>
        </p:spPr>
        <p:txBody>
          <a:bodyPr>
            <a:noAutofit/>
          </a:bodyPr>
          <a:lstStyle/>
          <a:p>
            <a:r>
              <a:rPr lang="en-US" sz="2800" b="1" dirty="0">
                <a:solidFill>
                  <a:srgbClr val="A3A7C0"/>
                </a:solidFill>
              </a:rPr>
              <a:t>Develop and update knowledge of coaching practices</a:t>
            </a:r>
            <a:br>
              <a:rPr lang="en-US" sz="2800" b="1" dirty="0">
                <a:solidFill>
                  <a:srgbClr val="A3A7C0"/>
                </a:solidFill>
              </a:rPr>
            </a:br>
            <a:r>
              <a:rPr lang="en-AU" sz="2800" b="1" dirty="0">
                <a:solidFill>
                  <a:srgbClr val="A3A7C0"/>
                </a:solidFill>
              </a:rPr>
              <a:t/>
            </a:r>
            <a:br>
              <a:rPr lang="en-AU" sz="2800" b="1" dirty="0">
                <a:solidFill>
                  <a:srgbClr val="A3A7C0"/>
                </a:solidFill>
              </a:rPr>
            </a:br>
            <a:r>
              <a:rPr lang="en-AU" sz="2800" b="1" i="1" dirty="0"/>
              <a:t>Sources of information</a:t>
            </a:r>
            <a:r>
              <a:rPr lang="en-AU" sz="2800" dirty="0"/>
              <a:t/>
            </a:r>
            <a:br>
              <a:rPr lang="en-AU" sz="2800" dirty="0"/>
            </a:br>
            <a:endParaRPr lang="en-US" sz="2800" dirty="0"/>
          </a:p>
        </p:txBody>
      </p:sp>
      <p:sp>
        <p:nvSpPr>
          <p:cNvPr id="3" name="Content Placeholder 2"/>
          <p:cNvSpPr>
            <a:spLocks noGrp="1"/>
          </p:cNvSpPr>
          <p:nvPr>
            <p:ph idx="1"/>
          </p:nvPr>
        </p:nvSpPr>
        <p:spPr>
          <a:xfrm>
            <a:off x="192929" y="1600200"/>
            <a:ext cx="8762162" cy="5038778"/>
          </a:xfrm>
        </p:spPr>
        <p:txBody>
          <a:bodyPr anchor="t">
            <a:normAutofit/>
          </a:bodyPr>
          <a:lstStyle/>
          <a:p>
            <a:pPr marL="0" indent="0">
              <a:buNone/>
            </a:pPr>
            <a:r>
              <a:rPr lang="en-US" dirty="0" smtClean="0">
                <a:solidFill>
                  <a:srgbClr val="FFFF00"/>
                </a:solidFill>
              </a:rPr>
              <a:t>AIS - </a:t>
            </a:r>
            <a:r>
              <a:rPr lang="en-US" sz="2400" dirty="0" smtClean="0">
                <a:solidFill>
                  <a:srgbClr val="FFFF00"/>
                </a:solidFill>
              </a:rPr>
              <a:t>Community Coaching General Principles</a:t>
            </a:r>
            <a:r>
              <a:rPr lang="en-US" dirty="0" smtClean="0">
                <a:solidFill>
                  <a:srgbClr val="FFFF00"/>
                </a:solidFill>
              </a:rPr>
              <a:t>:</a:t>
            </a:r>
          </a:p>
          <a:p>
            <a:r>
              <a:rPr lang="en-US" sz="3000" dirty="0" smtClean="0"/>
              <a:t>Scroll down the left-hand side of the AIS website to access their free online coaching courses. Click on – Online coaching course.  Under Enrolling click on Learning Portal – Register and complete the Community Coaching General Principles.</a:t>
            </a:r>
          </a:p>
          <a:p>
            <a:r>
              <a:rPr lang="en-US" sz="2200" dirty="0">
                <a:hlinkClick r:id="rId2"/>
              </a:rPr>
              <a:t>http://www.ausport.gov.au/</a:t>
            </a:r>
            <a:r>
              <a:rPr lang="en-US" sz="2200" dirty="0" smtClean="0">
                <a:hlinkClick r:id="rId2"/>
              </a:rPr>
              <a:t>ais</a:t>
            </a:r>
            <a:endParaRPr lang="en-US" sz="2200" dirty="0" smtClean="0"/>
          </a:p>
        </p:txBody>
      </p:sp>
    </p:spTree>
    <p:extLst>
      <p:ext uri="{BB962C8B-B14F-4D97-AF65-F5344CB8AC3E}">
        <p14:creationId xmlns:p14="http://schemas.microsoft.com/office/powerpoint/2010/main" val="426952089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Twilight">
  <a:themeElements>
    <a:clrScheme name="Twilight">
      <a:dk1>
        <a:sysClr val="windowText" lastClr="000000"/>
      </a:dk1>
      <a:lt1>
        <a:sysClr val="window" lastClr="FFFFFF"/>
      </a:lt1>
      <a:dk2>
        <a:srgbClr val="24213E"/>
      </a:dk2>
      <a:lt2>
        <a:srgbClr val="E9EAF0"/>
      </a:lt2>
      <a:accent1>
        <a:srgbClr val="E8BC4A"/>
      </a:accent1>
      <a:accent2>
        <a:srgbClr val="83C1C6"/>
      </a:accent2>
      <a:accent3>
        <a:srgbClr val="E78D35"/>
      </a:accent3>
      <a:accent4>
        <a:srgbClr val="909CE1"/>
      </a:accent4>
      <a:accent5>
        <a:srgbClr val="839C41"/>
      </a:accent5>
      <a:accent6>
        <a:srgbClr val="CC5439"/>
      </a:accent6>
      <a:hlink>
        <a:srgbClr val="1C6CF1"/>
      </a:hlink>
      <a:folHlink>
        <a:srgbClr val="C649E0"/>
      </a:folHlink>
    </a:clrScheme>
    <a:fontScheme name="Twilight">
      <a:maj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a:ea typeface=""/>
        <a:cs typeface=""/>
        <a:font script="Jpan" typeface="ヒラギノ角ゴ Pro W3"/>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wiligh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fov="600000">
              <a:rot lat="0" lon="0" rev="0"/>
            </a:camera>
            <a:lightRig rig="threePt" dir="t">
              <a:rot lat="0" lon="0" rev="1200000"/>
            </a:lightRig>
          </a:scene3d>
          <a:sp3d>
            <a:bevelT w="63500" h="25400"/>
          </a:sp3d>
        </a:effectStyle>
      </a:effectStyleLst>
      <a:bgFillStyleLst>
        <a:solidFill>
          <a:schemeClr val="phClr"/>
        </a:solidFill>
        <a:gradFill rotWithShape="1">
          <a:gsLst>
            <a:gs pos="0">
              <a:schemeClr val="bg1">
                <a:shade val="100000"/>
                <a:satMod val="300000"/>
              </a:schemeClr>
            </a:gs>
            <a:gs pos="31000">
              <a:schemeClr val="bg1">
                <a:tint val="100000"/>
                <a:satMod val="300000"/>
              </a:schemeClr>
            </a:gs>
            <a:gs pos="62000">
              <a:schemeClr val="phClr">
                <a:tint val="100000"/>
                <a:shade val="100000"/>
                <a:satMod val="100000"/>
              </a:schemeClr>
            </a:gs>
            <a:gs pos="100000">
              <a:schemeClr val="phClr">
                <a:shade val="100000"/>
                <a:hueMod val="93000"/>
                <a:satMod val="50000"/>
                <a:lumMod val="200000"/>
              </a:schemeClr>
            </a:gs>
          </a:gsLst>
          <a:lin ang="5400000" scaled="0"/>
        </a:gradFill>
        <a:gradFill rotWithShape="1">
          <a:gsLst>
            <a:gs pos="0">
              <a:schemeClr val="phClr">
                <a:tint val="100000"/>
                <a:satMod val="100000"/>
              </a:schemeClr>
            </a:gs>
            <a:gs pos="100000">
              <a:schemeClr val="phClr">
                <a:tint val="100000"/>
                <a:shade val="100000"/>
                <a:alpha val="100000"/>
                <a:hueMod val="100000"/>
                <a:satMod val="150000"/>
                <a:lumMod val="5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Twilight.thmx</Template>
  <TotalTime>5392</TotalTime>
  <Words>2451</Words>
  <Application>Microsoft Macintosh PowerPoint</Application>
  <PresentationFormat>On-screen Show (4:3)</PresentationFormat>
  <Paragraphs>232</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Twilight</vt:lpstr>
      <vt:lpstr>Develop and Update Knowledge of Coaching Practices  </vt:lpstr>
      <vt:lpstr>Develop and update knowledge of coaching practices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Develop and update knowledge of coaching practices  Sources of information </vt:lpstr>
      <vt:lpstr>PowerPoint Presentation</vt:lpstr>
      <vt:lpstr>Develop and update knowledge of coaching practices Sport specific information</vt:lpstr>
      <vt:lpstr>Develop and update knowledge of coaching practices Sport specific information</vt:lpstr>
      <vt:lpstr>PowerPoint Presentation</vt:lpstr>
      <vt:lpstr>Develop and update knowledge of coaching practices Legal obligations </vt:lpstr>
      <vt:lpstr>Develop and update knowledge of coaching practices Legal obligations </vt:lpstr>
      <vt:lpstr>Develop and update knowledge of coaching practices Legal obligations </vt:lpstr>
      <vt:lpstr>PowerPoint Presentation</vt:lpstr>
      <vt:lpstr>Develop and update knowledge of coaching practices Ethical Responsibilities </vt:lpstr>
      <vt:lpstr>Develop and update knowledge of coaching practices Ethical Responsibilities </vt:lpstr>
      <vt:lpstr>Develop and update knowledge of coaching practices Ethical Responsibilities </vt:lpstr>
      <vt:lpstr>PowerPoint Presentation</vt:lpstr>
      <vt:lpstr>Develop and update knowledge of coaching practices Risk Management</vt:lpstr>
      <vt:lpstr>Develop and update knowledge of coaching practices Risk Management</vt:lpstr>
      <vt:lpstr>Develop and update knowledge of coaching practices Risk Management</vt:lpstr>
      <vt:lpstr>Develop and update knowledge of coaching practices Risk Management</vt:lpstr>
      <vt:lpstr>Develop and update knowledge of coaching practices Principles of risk management </vt:lpstr>
      <vt:lpstr>PowerPoint Presentation</vt:lpstr>
      <vt:lpstr>Develop and update knowledge of coaching practices </vt:lpstr>
      <vt:lpstr>Develop and update knowledge of coaching practices </vt:lpstr>
      <vt:lpstr>Develop and update knowledge of coaching practices </vt:lpstr>
      <vt:lpstr>Develop and update knowledge of coaching practices </vt:lpstr>
      <vt:lpstr>Develop and update knowledge of coaching practices </vt:lpstr>
      <vt:lpstr>Develop and update knowledge of coaching practices </vt:lpstr>
      <vt:lpstr>Develop and update knowledge of coaching practices </vt:lpstr>
      <vt:lpstr>PowerPoint Presentation</vt:lpstr>
      <vt:lpstr>Develop and update knowledge of coaching practices John Wooden – Head Coach UCLA</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 and update knowledge of coaching practices </dc:title>
  <dc:creator>Shannon Keane</dc:creator>
  <cp:lastModifiedBy>Shannon Keane</cp:lastModifiedBy>
  <cp:revision>57</cp:revision>
  <dcterms:created xsi:type="dcterms:W3CDTF">2017-01-27T00:42:16Z</dcterms:created>
  <dcterms:modified xsi:type="dcterms:W3CDTF">2017-04-18T09:54:13Z</dcterms:modified>
</cp:coreProperties>
</file>