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51"/>
  </p:notesMasterIdLst>
  <p:sldIdLst>
    <p:sldId id="256" r:id="rId2"/>
    <p:sldId id="304" r:id="rId3"/>
    <p:sldId id="257" r:id="rId4"/>
    <p:sldId id="258" r:id="rId5"/>
    <p:sldId id="263" r:id="rId6"/>
    <p:sldId id="262" r:id="rId7"/>
    <p:sldId id="259" r:id="rId8"/>
    <p:sldId id="260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3FB"/>
    <a:srgbClr val="FF0000"/>
    <a:srgbClr val="00FF00"/>
    <a:srgbClr val="3399FF"/>
    <a:srgbClr val="0066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5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581F5-2656-4E00-BB7F-B5C4EE20960F}" type="datetimeFigureOut">
              <a:rPr lang="en-AU" smtClean="0"/>
              <a:t>03/08/2016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101E8-0553-459A-885E-EFB86AA7BA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9575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101E8-0553-459A-885E-EFB86AA7BAAD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363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8F8996A7-6D41-4AB0-B30A-D219AD239AE1}" type="datetimeFigureOut">
              <a:rPr lang="en-AU" smtClean="0"/>
              <a:t>03/08/2016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53FF7020-33FF-4C1F-B87D-DCF5C96F7850}" type="slidenum">
              <a:rPr lang="en-AU" smtClean="0"/>
              <a:t>‹#›</a:t>
            </a:fld>
            <a:endParaRPr lang="en-A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youtu.be/N3bek1614pc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eh0YCRW4ecU" TargetMode="External"/><Relationship Id="rId2" Type="http://schemas.openxmlformats.org/officeDocument/2006/relationships/hyperlink" Target="http://www.youtube.com/watch?v=SaMEhZfL2QA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836712"/>
            <a:ext cx="8784976" cy="4176464"/>
          </a:xfrm>
        </p:spPr>
        <p:txBody>
          <a:bodyPr/>
          <a:lstStyle/>
          <a:p>
            <a:r>
              <a:rPr lang="en-AU" dirty="0" smtClean="0"/>
              <a:t>Conduct basic warm up and cool down programs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SISSSPT303A</a:t>
            </a:r>
          </a:p>
          <a:p>
            <a:r>
              <a:rPr lang="en-AU" dirty="0" smtClean="0"/>
              <a:t>(30 HOURS)</a:t>
            </a:r>
          </a:p>
          <a:p>
            <a:r>
              <a:rPr lang="en-AU" dirty="0" smtClean="0"/>
              <a:t>(PART OF WORK PERFORMANCE ASSESSMENT)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692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FF00"/>
          </a:solidFill>
        </p:spPr>
        <p:txBody>
          <a:bodyPr>
            <a:normAutofit/>
          </a:bodyPr>
          <a:lstStyle/>
          <a:p>
            <a:r>
              <a:rPr lang="en-AU" dirty="0"/>
              <a:t>Benefits of </a:t>
            </a:r>
            <a:r>
              <a:rPr lang="en-AU" dirty="0" smtClean="0"/>
              <a:t>cool </a:t>
            </a:r>
            <a:r>
              <a:rPr lang="en-AU" dirty="0"/>
              <a:t>downs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b="1" u="sng" dirty="0" smtClean="0">
                <a:solidFill>
                  <a:srgbClr val="FF0000"/>
                </a:solidFill>
              </a:rPr>
              <a:t>COOL DOWN BENEFITS </a:t>
            </a:r>
          </a:p>
          <a:p>
            <a:r>
              <a:rPr lang="en-AU" sz="2800" dirty="0" smtClean="0">
                <a:solidFill>
                  <a:srgbClr val="FF0000"/>
                </a:solidFill>
              </a:rPr>
              <a:t>Return</a:t>
            </a:r>
            <a:r>
              <a:rPr lang="en-AU" dirty="0" smtClean="0"/>
              <a:t> </a:t>
            </a:r>
            <a:r>
              <a:rPr lang="en-AU" b="1" dirty="0" smtClean="0"/>
              <a:t>heart rate, breathing &amp; blood pressure </a:t>
            </a:r>
            <a:r>
              <a:rPr lang="en-AU" dirty="0" smtClean="0"/>
              <a:t>to normal</a:t>
            </a:r>
          </a:p>
          <a:p>
            <a:r>
              <a:rPr lang="en-AU" sz="2800" dirty="0" smtClean="0">
                <a:solidFill>
                  <a:srgbClr val="FF0000"/>
                </a:solidFill>
              </a:rPr>
              <a:t>Restoration</a:t>
            </a:r>
            <a:r>
              <a:rPr lang="en-AU" dirty="0" smtClean="0">
                <a:solidFill>
                  <a:srgbClr val="FF0000"/>
                </a:solidFill>
              </a:rPr>
              <a:t> </a:t>
            </a:r>
            <a:r>
              <a:rPr lang="en-AU" dirty="0" smtClean="0"/>
              <a:t>of </a:t>
            </a:r>
            <a:r>
              <a:rPr lang="en-AU" b="1" dirty="0" smtClean="0"/>
              <a:t>range of motion </a:t>
            </a:r>
            <a:r>
              <a:rPr lang="en-AU" dirty="0" smtClean="0"/>
              <a:t>&amp; </a:t>
            </a:r>
            <a:r>
              <a:rPr lang="en-AU" b="1" dirty="0" smtClean="0"/>
              <a:t>flexibility </a:t>
            </a:r>
          </a:p>
          <a:p>
            <a:r>
              <a:rPr lang="en-AU" sz="2800" dirty="0" smtClean="0">
                <a:solidFill>
                  <a:srgbClr val="FF0000"/>
                </a:solidFill>
              </a:rPr>
              <a:t>Removal </a:t>
            </a:r>
            <a:r>
              <a:rPr lang="en-AU" dirty="0" smtClean="0"/>
              <a:t>of </a:t>
            </a:r>
            <a:r>
              <a:rPr lang="en-AU" b="1" dirty="0" smtClean="0"/>
              <a:t>waste products </a:t>
            </a:r>
            <a:r>
              <a:rPr lang="en-AU" dirty="0" smtClean="0"/>
              <a:t>from muscle tissue</a:t>
            </a:r>
          </a:p>
          <a:p>
            <a:r>
              <a:rPr lang="en-AU" sz="2800" dirty="0" smtClean="0">
                <a:solidFill>
                  <a:srgbClr val="FF0000"/>
                </a:solidFill>
              </a:rPr>
              <a:t>Reduction</a:t>
            </a:r>
            <a:r>
              <a:rPr lang="en-AU" dirty="0" smtClean="0"/>
              <a:t> of exercise induced </a:t>
            </a:r>
            <a:r>
              <a:rPr lang="en-AU" b="1" dirty="0" smtClean="0"/>
              <a:t>muscle spasm 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76144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Benefits of </a:t>
            </a:r>
            <a:r>
              <a:rPr lang="en-AU" dirty="0" smtClean="0"/>
              <a:t>cool </a:t>
            </a:r>
            <a:r>
              <a:rPr lang="en-AU" dirty="0"/>
              <a:t>downs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8" cy="4351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u="sng" dirty="0" smtClean="0">
                <a:solidFill>
                  <a:srgbClr val="FF0000"/>
                </a:solidFill>
              </a:rPr>
              <a:t>Return heart rate, breathing and blood pressure to normal </a:t>
            </a:r>
          </a:p>
          <a:p>
            <a:r>
              <a:rPr lang="en-AU" sz="2800" dirty="0" smtClean="0"/>
              <a:t>When a person stops exercising their heart rate will slow &amp; begin to return to its normal resting HR</a:t>
            </a:r>
          </a:p>
          <a:p>
            <a:r>
              <a:rPr lang="en-AU" sz="2800" dirty="0" smtClean="0"/>
              <a:t>HR depends on intensity of exercise (180bpm)</a:t>
            </a:r>
          </a:p>
          <a:p>
            <a:r>
              <a:rPr lang="en-AU" sz="2800" dirty="0" smtClean="0"/>
              <a:t>Resting HR depends on age, gender, fitness levels (60bpm)</a:t>
            </a:r>
          </a:p>
          <a:p>
            <a:r>
              <a:rPr lang="en-AU" sz="2800" b="1" u="sng" dirty="0" smtClean="0">
                <a:solidFill>
                  <a:srgbClr val="FF0000"/>
                </a:solidFill>
              </a:rPr>
              <a:t>Max HR = 220 – age </a:t>
            </a:r>
            <a:endParaRPr lang="en-AU" sz="28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2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Benefits of </a:t>
            </a:r>
            <a:r>
              <a:rPr lang="en-AU" dirty="0" smtClean="0"/>
              <a:t>cool </a:t>
            </a:r>
            <a:r>
              <a:rPr lang="en-AU" dirty="0"/>
              <a:t>downs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9036496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u="sng" dirty="0">
                <a:solidFill>
                  <a:srgbClr val="FF0000"/>
                </a:solidFill>
              </a:rPr>
              <a:t>Return heart rate, breathing and blood pressure to normal </a:t>
            </a:r>
          </a:p>
          <a:p>
            <a:r>
              <a:rPr lang="en-AU" sz="2800" dirty="0" smtClean="0"/>
              <a:t>Breathing rate slows down once exercise slows down</a:t>
            </a:r>
          </a:p>
          <a:p>
            <a:r>
              <a:rPr lang="en-AU" sz="2800" dirty="0" smtClean="0"/>
              <a:t>Blood pressure returns to normal as HR slows down</a:t>
            </a:r>
          </a:p>
          <a:p>
            <a:r>
              <a:rPr lang="en-AU" sz="2800" dirty="0" smtClean="0"/>
              <a:t>BP is a measurement of the force blood applies to the artery wall</a:t>
            </a:r>
          </a:p>
          <a:p>
            <a:r>
              <a:rPr lang="en-AU" sz="2800" dirty="0" smtClean="0"/>
              <a:t>Normal BP should be approximately 120/80 </a:t>
            </a:r>
          </a:p>
          <a:p>
            <a:r>
              <a:rPr lang="en-AU" sz="2800" dirty="0" smtClean="0"/>
              <a:t>Fitter the person is the less their BP will rise during exercise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2534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Benefits of </a:t>
            </a:r>
            <a:r>
              <a:rPr lang="en-AU" dirty="0" smtClean="0"/>
              <a:t>cool </a:t>
            </a:r>
            <a:r>
              <a:rPr lang="en-AU" dirty="0"/>
              <a:t>downs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8092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u="sng" dirty="0" smtClean="0">
                <a:solidFill>
                  <a:srgbClr val="FF0000"/>
                </a:solidFill>
              </a:rPr>
              <a:t>Restoration of range of motion and flexibility </a:t>
            </a:r>
          </a:p>
          <a:p>
            <a:r>
              <a:rPr lang="en-AU" sz="2800" dirty="0" smtClean="0"/>
              <a:t>Cool down can help restore joint range of motion (ROM)</a:t>
            </a:r>
          </a:p>
          <a:p>
            <a:r>
              <a:rPr lang="en-AU" sz="2800" dirty="0" smtClean="0"/>
              <a:t>ROM is the distance &amp; direction the joint can move</a:t>
            </a:r>
          </a:p>
          <a:p>
            <a:r>
              <a:rPr lang="en-AU" sz="2800" dirty="0" smtClean="0"/>
              <a:t>Flexibility &amp; ROM can increase when the body is active, as body cools down it is restored to normal state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93516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801143"/>
          </a:xfrm>
        </p:spPr>
        <p:txBody>
          <a:bodyPr>
            <a:normAutofit fontScale="90000"/>
          </a:bodyPr>
          <a:lstStyle/>
          <a:p>
            <a:r>
              <a:rPr lang="en-AU" dirty="0"/>
              <a:t>Benefits </a:t>
            </a:r>
            <a:r>
              <a:rPr lang="en-AU" dirty="0" smtClean="0"/>
              <a:t>of cool </a:t>
            </a:r>
            <a:r>
              <a:rPr lang="en-AU" dirty="0"/>
              <a:t>downs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sz="2600" b="1" u="sng" dirty="0" smtClean="0">
                <a:solidFill>
                  <a:srgbClr val="FF0000"/>
                </a:solidFill>
              </a:rPr>
              <a:t>Removal of waste products from muscle tissue</a:t>
            </a:r>
          </a:p>
          <a:p>
            <a:r>
              <a:rPr lang="en-AU" dirty="0" smtClean="0"/>
              <a:t>Very important part of cool down process </a:t>
            </a:r>
          </a:p>
          <a:p>
            <a:r>
              <a:rPr lang="en-AU" dirty="0" smtClean="0"/>
              <a:t>When exercising, waste products in the muscle build up</a:t>
            </a:r>
          </a:p>
          <a:p>
            <a:r>
              <a:rPr lang="en-AU" dirty="0" smtClean="0"/>
              <a:t>Result of muscle continuously contracting </a:t>
            </a:r>
          </a:p>
          <a:p>
            <a:r>
              <a:rPr lang="en-AU" dirty="0" smtClean="0"/>
              <a:t>Waste products include: carbon dioxide, lactic acid (hydrogen ions)</a:t>
            </a:r>
          </a:p>
          <a:p>
            <a:r>
              <a:rPr lang="en-AU" dirty="0" smtClean="0"/>
              <a:t>Blood is needed to remove and breakdown these wastes &amp; bring oxygen, glucose &amp; protein to restore muscles</a:t>
            </a:r>
          </a:p>
          <a:p>
            <a:r>
              <a:rPr lang="en-AU" dirty="0" smtClean="0"/>
              <a:t>For this to happen, heart needs to continually pump blood = active cool down is ideal </a:t>
            </a:r>
          </a:p>
          <a:p>
            <a:r>
              <a:rPr lang="en-AU" dirty="0" smtClean="0"/>
              <a:t>If waste is not removed, DOMS can occur in the 48-72 hours after exercise </a:t>
            </a:r>
          </a:p>
          <a:p>
            <a:r>
              <a:rPr lang="en-AU" dirty="0" smtClean="0"/>
              <a:t>Not ideal for an elite athlete who may need to train the next day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3671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Benefits of </a:t>
            </a:r>
            <a:r>
              <a:rPr lang="en-AU" dirty="0" smtClean="0"/>
              <a:t>cool </a:t>
            </a:r>
            <a:r>
              <a:rPr lang="en-AU" dirty="0"/>
              <a:t>downs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4423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u="sng" dirty="0" smtClean="0">
                <a:solidFill>
                  <a:srgbClr val="FF0000"/>
                </a:solidFill>
              </a:rPr>
              <a:t>Reduction of exercise induced muscle spasm</a:t>
            </a:r>
          </a:p>
          <a:p>
            <a:r>
              <a:rPr lang="en-AU" sz="2800" dirty="0" smtClean="0"/>
              <a:t>Commonly known as cramps</a:t>
            </a:r>
          </a:p>
          <a:p>
            <a:r>
              <a:rPr lang="en-AU" sz="2800" dirty="0" smtClean="0"/>
              <a:t>Most common in the leg muscles</a:t>
            </a:r>
          </a:p>
          <a:p>
            <a:r>
              <a:rPr lang="en-AU" sz="2800" dirty="0" smtClean="0"/>
              <a:t>Causes painful spasms and a tic</a:t>
            </a:r>
          </a:p>
          <a:p>
            <a:r>
              <a:rPr lang="en-AU" sz="2800" dirty="0" smtClean="0"/>
              <a:t>Little as 10 seconds up to 15 minutes </a:t>
            </a:r>
          </a:p>
          <a:p>
            <a:r>
              <a:rPr lang="en-AU" sz="2800" dirty="0" smtClean="0"/>
              <a:t>Most likely to occur 5-6 hours after exercise </a:t>
            </a:r>
          </a:p>
          <a:p>
            <a:r>
              <a:rPr lang="en-AU" sz="2800" dirty="0" smtClean="0"/>
              <a:t>Gentle stretching can assist muscles to relax which makes them less likely to spasm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51567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AU" dirty="0" smtClean="0"/>
              <a:t>ROLE AS AN INSTRUCTOR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48880"/>
            <a:ext cx="7581901" cy="4320480"/>
          </a:xfrm>
        </p:spPr>
        <p:txBody>
          <a:bodyPr/>
          <a:lstStyle/>
          <a:p>
            <a:r>
              <a:rPr lang="en-AU" sz="2800" dirty="0" smtClean="0"/>
              <a:t>It is your role to explain to an athlete/athletes/relevant stakeholders the importance of warm ups and cool downs</a:t>
            </a:r>
          </a:p>
          <a:p>
            <a:r>
              <a:rPr lang="en-AU" sz="2800" dirty="0" smtClean="0"/>
              <a:t>Relevant stakeholders: coaches &amp; sport officials </a:t>
            </a:r>
          </a:p>
          <a:p>
            <a:r>
              <a:rPr lang="en-AU" sz="2800" dirty="0" smtClean="0"/>
              <a:t>Why is it important to explain the importance of warm ups/cool downs?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003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ROLE AS AN INSTRUCTOR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dirty="0" smtClean="0"/>
              <a:t>Not every warm up &amp; cool down will be the same</a:t>
            </a:r>
          </a:p>
          <a:p>
            <a:r>
              <a:rPr lang="en-AU" dirty="0" smtClean="0"/>
              <a:t>Different warm ups and cool downs may need to be devised for the following types of athletes:</a:t>
            </a:r>
          </a:p>
          <a:p>
            <a:pPr>
              <a:buFontTx/>
              <a:buChar char="-"/>
            </a:pPr>
            <a:r>
              <a:rPr lang="en-AU" b="1" dirty="0" smtClean="0">
                <a:solidFill>
                  <a:srgbClr val="FF0000"/>
                </a:solidFill>
              </a:rPr>
              <a:t>Beginner </a:t>
            </a:r>
            <a:r>
              <a:rPr lang="en-AU" b="1" dirty="0" smtClean="0"/>
              <a:t>through to</a:t>
            </a:r>
            <a:r>
              <a:rPr lang="en-AU" b="1" dirty="0" smtClean="0">
                <a:solidFill>
                  <a:srgbClr val="FF0000"/>
                </a:solidFill>
              </a:rPr>
              <a:t> high performance level competitors</a:t>
            </a:r>
          </a:p>
          <a:p>
            <a:pPr>
              <a:buFontTx/>
              <a:buChar char="-"/>
            </a:pPr>
            <a:r>
              <a:rPr lang="en-AU" b="1" dirty="0" smtClean="0">
                <a:solidFill>
                  <a:srgbClr val="FF0000"/>
                </a:solidFill>
              </a:rPr>
              <a:t>Athletes under 16 years </a:t>
            </a:r>
            <a:r>
              <a:rPr lang="en-AU" b="1" dirty="0" smtClean="0"/>
              <a:t>of age who require parent consent prior to being included in a training program</a:t>
            </a:r>
          </a:p>
          <a:p>
            <a:pPr>
              <a:buFontTx/>
              <a:buChar char="-"/>
            </a:pPr>
            <a:r>
              <a:rPr lang="en-AU" b="1" dirty="0" smtClean="0">
                <a:solidFill>
                  <a:srgbClr val="FF0000"/>
                </a:solidFill>
              </a:rPr>
              <a:t>Female and male </a:t>
            </a:r>
            <a:r>
              <a:rPr lang="en-AU" b="1" dirty="0" smtClean="0"/>
              <a:t>athletes </a:t>
            </a:r>
          </a:p>
          <a:p>
            <a:pPr>
              <a:buFontTx/>
              <a:buChar char="-"/>
            </a:pPr>
            <a:r>
              <a:rPr lang="en-AU" b="1" dirty="0" smtClean="0"/>
              <a:t>Athletes with a </a:t>
            </a:r>
            <a:r>
              <a:rPr lang="en-AU" b="1" dirty="0" smtClean="0">
                <a:solidFill>
                  <a:srgbClr val="FF0000"/>
                </a:solidFill>
              </a:rPr>
              <a:t>disability or special needs </a:t>
            </a:r>
            <a:endParaRPr lang="en-A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64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6"/>
            <a:ext cx="7581901" cy="1881263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AU" sz="4000" b="1" dirty="0" smtClean="0"/>
              <a:t>PREFEERED TIMING &amp; DURATION OF WARM UPS AND COOL DOWNS</a:t>
            </a:r>
            <a:endParaRPr lang="en-A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4392488"/>
          </a:xfrm>
        </p:spPr>
        <p:txBody>
          <a:bodyPr/>
          <a:lstStyle/>
          <a:p>
            <a:pPr marL="0" indent="0">
              <a:buNone/>
            </a:pPr>
            <a:r>
              <a:rPr lang="en-AU" u="sng" dirty="0" smtClean="0">
                <a:solidFill>
                  <a:srgbClr val="FF0000"/>
                </a:solidFill>
              </a:rPr>
              <a:t>Timing &amp; duration will depend on the sport or activity. This will include:</a:t>
            </a:r>
          </a:p>
          <a:p>
            <a:r>
              <a:rPr lang="en-AU" dirty="0" smtClean="0"/>
              <a:t>Performance parameters for the event</a:t>
            </a:r>
          </a:p>
          <a:p>
            <a:r>
              <a:rPr lang="en-AU" dirty="0" smtClean="0"/>
              <a:t>Intensity of event or activity</a:t>
            </a:r>
          </a:p>
          <a:p>
            <a:r>
              <a:rPr lang="en-AU" dirty="0" smtClean="0"/>
              <a:t>Areas of the body to cover</a:t>
            </a:r>
          </a:p>
          <a:p>
            <a:r>
              <a:rPr lang="en-AU" dirty="0" smtClean="0"/>
              <a:t>Holding times</a:t>
            </a:r>
          </a:p>
          <a:p>
            <a:r>
              <a:rPr lang="en-AU" dirty="0" smtClean="0"/>
              <a:t>Repetitions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8987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AU" b="1" dirty="0" smtClean="0"/>
              <a:t>TIMING &amp; DURATION OF WARM UP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sz="2800" dirty="0" smtClean="0"/>
              <a:t>Intensity of warm up should generally be determined by intensity of activity</a:t>
            </a:r>
          </a:p>
          <a:p>
            <a:r>
              <a:rPr lang="en-AU" sz="2800" dirty="0" smtClean="0"/>
              <a:t>Should take 10-15 minutes </a:t>
            </a:r>
          </a:p>
          <a:p>
            <a:r>
              <a:rPr lang="en-AU" sz="2800" dirty="0" smtClean="0"/>
              <a:t>Should consist of 3 components:</a:t>
            </a:r>
          </a:p>
          <a:p>
            <a:pPr>
              <a:buFontTx/>
              <a:buChar char="-"/>
            </a:pPr>
            <a:r>
              <a:rPr lang="en-AU" sz="2800" dirty="0" smtClean="0"/>
              <a:t>Low intensity activity </a:t>
            </a:r>
          </a:p>
          <a:p>
            <a:pPr>
              <a:buFontTx/>
              <a:buChar char="-"/>
            </a:pPr>
            <a:r>
              <a:rPr lang="en-AU" sz="2800" dirty="0" smtClean="0"/>
              <a:t>Stretching </a:t>
            </a:r>
          </a:p>
          <a:p>
            <a:pPr>
              <a:buFontTx/>
              <a:buChar char="-"/>
            </a:pPr>
            <a:r>
              <a:rPr lang="en-AU" sz="2800" dirty="0" smtClean="0"/>
              <a:t>Sport specific activity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2859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Conduct basic warm up and cool down programs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https://youtu.be/</a:t>
            </a:r>
            <a:r>
              <a:rPr lang="en-US" dirty="0" smtClean="0">
                <a:hlinkClick r:id="rId2"/>
              </a:rPr>
              <a:t>N3bek1614pc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 descr="D:\Users\09022696\Desktop\44_Free_Standing_Body_Weight_Squat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20888"/>
            <a:ext cx="2880320" cy="4331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63924" y="29782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5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1. LOW INTENSITY ACTIVITY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492896"/>
            <a:ext cx="7581901" cy="3343128"/>
          </a:xfrm>
        </p:spPr>
        <p:txBody>
          <a:bodyPr/>
          <a:lstStyle/>
          <a:p>
            <a:r>
              <a:rPr lang="en-AU" sz="2800" dirty="0" smtClean="0"/>
              <a:t>Increase body temperature &amp; HR</a:t>
            </a:r>
          </a:p>
          <a:p>
            <a:r>
              <a:rPr lang="en-AU" sz="2800" dirty="0" smtClean="0"/>
              <a:t>Short jog, skipping, bike, star jumps </a:t>
            </a:r>
          </a:p>
          <a:p>
            <a:r>
              <a:rPr lang="en-AU" sz="2800" dirty="0" smtClean="0"/>
              <a:t>No longer than 5 minutes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130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smtClean="0"/>
              <a:t>STRETCHING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2588"/>
            <a:ext cx="8856984" cy="3953436"/>
          </a:xfrm>
        </p:spPr>
        <p:txBody>
          <a:bodyPr>
            <a:noAutofit/>
          </a:bodyPr>
          <a:lstStyle/>
          <a:p>
            <a:r>
              <a:rPr lang="en-AU" dirty="0" smtClean="0"/>
              <a:t>To increase flexibility &amp; ROM</a:t>
            </a:r>
          </a:p>
          <a:p>
            <a:r>
              <a:rPr lang="en-AU" dirty="0" smtClean="0"/>
              <a:t>Focus on muscle groups that will be used the most</a:t>
            </a:r>
          </a:p>
          <a:p>
            <a:r>
              <a:rPr lang="en-AU" b="1" u="sng" dirty="0" smtClean="0">
                <a:solidFill>
                  <a:srgbClr val="FF0000"/>
                </a:solidFill>
              </a:rPr>
              <a:t>Static stretching: </a:t>
            </a:r>
            <a:r>
              <a:rPr lang="en-AU" dirty="0" smtClean="0"/>
              <a:t>held for 10-30 seconds, repeated 2-3 times </a:t>
            </a:r>
          </a:p>
          <a:p>
            <a:r>
              <a:rPr lang="en-AU" b="1" u="sng" dirty="0" smtClean="0">
                <a:solidFill>
                  <a:srgbClr val="FF0000"/>
                </a:solidFill>
              </a:rPr>
              <a:t>Dynamic: </a:t>
            </a:r>
            <a:r>
              <a:rPr lang="en-AU" dirty="0" smtClean="0"/>
              <a:t>gradually increasing speed, ROM through sets of controlled “swinging” types of movement. 8-20 reps. </a:t>
            </a:r>
          </a:p>
          <a:p>
            <a:r>
              <a:rPr lang="en-AU" b="1" u="sng" dirty="0" smtClean="0">
                <a:solidFill>
                  <a:srgbClr val="FF0000"/>
                </a:solidFill>
              </a:rPr>
              <a:t>PNF (Proprioceptive Neuromuscular Facilitation): </a:t>
            </a:r>
            <a:r>
              <a:rPr lang="en-AU" dirty="0" smtClean="0"/>
              <a:t>contracting &amp; relaxing muscles against a resistance. 10-15 seconds, relaxed for 2-3 seconds, repeat. Pushed to discomfort but not pain. 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6309320"/>
            <a:ext cx="3791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>
                <a:solidFill>
                  <a:srgbClr val="FFFF00"/>
                </a:solidFill>
              </a:rPr>
              <a:t>Activity 5.1 pg. </a:t>
            </a:r>
            <a:r>
              <a:rPr lang="en-AU" sz="2800" b="1" dirty="0" smtClean="0">
                <a:solidFill>
                  <a:srgbClr val="FFFF00"/>
                </a:solidFill>
              </a:rPr>
              <a:t>198 - 199 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80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SPORT SPECIFIC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AU" dirty="0" smtClean="0"/>
              <a:t>Game or activity that will be used during the competition, training session </a:t>
            </a:r>
          </a:p>
          <a:p>
            <a:r>
              <a:rPr lang="en-AU" dirty="0" smtClean="0"/>
              <a:t>Simulate the competition movements but at a lower intensity </a:t>
            </a:r>
          </a:p>
          <a:p>
            <a:r>
              <a:rPr lang="en-AU" dirty="0" smtClean="0"/>
              <a:t>Catching/throwing: cricketer </a:t>
            </a:r>
          </a:p>
          <a:p>
            <a:r>
              <a:rPr lang="en-AU" dirty="0" smtClean="0"/>
              <a:t>Kicking: AFL footballer</a:t>
            </a:r>
          </a:p>
          <a:p>
            <a:r>
              <a:rPr lang="en-AU" dirty="0" smtClean="0"/>
              <a:t>Shooting: netballer </a:t>
            </a:r>
            <a:r>
              <a:rPr lang="en-AU" dirty="0"/>
              <a:t>(</a:t>
            </a:r>
            <a:r>
              <a:rPr lang="en-AU" dirty="0">
                <a:hlinkClick r:id="rId2"/>
              </a:rPr>
              <a:t>http://</a:t>
            </a:r>
            <a:r>
              <a:rPr lang="en-AU" dirty="0" smtClean="0">
                <a:hlinkClick r:id="rId2"/>
              </a:rPr>
              <a:t>www.youtube.com/watch?v=SaMEhZfL2QA</a:t>
            </a:r>
            <a:r>
              <a:rPr lang="en-AU" dirty="0" smtClean="0"/>
              <a:t>)</a:t>
            </a:r>
          </a:p>
          <a:p>
            <a:r>
              <a:rPr lang="en-AU" dirty="0" err="1" smtClean="0"/>
              <a:t>DeMatha</a:t>
            </a:r>
            <a:r>
              <a:rPr lang="en-AU" dirty="0" smtClean="0"/>
              <a:t> Basketball Pre-game warm </a:t>
            </a:r>
            <a:r>
              <a:rPr lang="en-AU" dirty="0"/>
              <a:t>up </a:t>
            </a:r>
            <a:r>
              <a:rPr lang="en-AU" dirty="0">
                <a:hlinkClick r:id="rId3"/>
              </a:rPr>
              <a:t>http://</a:t>
            </a:r>
            <a:r>
              <a:rPr lang="en-AU" dirty="0" smtClean="0">
                <a:hlinkClick r:id="rId3"/>
              </a:rPr>
              <a:t>www.youtube.com/watch?v=eh0YCRW4ecU</a:t>
            </a:r>
            <a:r>
              <a:rPr lang="en-AU" dirty="0"/>
              <a:t>  </a:t>
            </a:r>
            <a:r>
              <a:rPr lang="en-AU" dirty="0">
                <a:solidFill>
                  <a:srgbClr val="FFFF00"/>
                </a:solidFill>
              </a:rPr>
              <a:t>T5.1 </a:t>
            </a:r>
            <a:endParaRPr lang="en-AU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AU" dirty="0" smtClean="0"/>
          </a:p>
          <a:p>
            <a:endParaRPr lang="en-AU" b="1" u="sng" dirty="0"/>
          </a:p>
          <a:p>
            <a:pPr marL="0" indent="0" algn="ctr">
              <a:buNone/>
            </a:pPr>
            <a:endParaRPr lang="en-AU" b="1" u="sng" dirty="0"/>
          </a:p>
        </p:txBody>
      </p:sp>
    </p:spTree>
    <p:extLst>
      <p:ext uri="{BB962C8B-B14F-4D97-AF65-F5344CB8AC3E}">
        <p14:creationId xmlns:p14="http://schemas.microsoft.com/office/powerpoint/2010/main" val="180177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TIMING &amp; DURATION OF COOL DOWNS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Cool down should still be specific to competition/activity</a:t>
            </a:r>
          </a:p>
          <a:p>
            <a:r>
              <a:rPr lang="en-AU" b="1" u="sng" dirty="0" smtClean="0">
                <a:solidFill>
                  <a:srgbClr val="FF0000"/>
                </a:solidFill>
              </a:rPr>
              <a:t>Active cool down: </a:t>
            </a:r>
            <a:r>
              <a:rPr lang="en-AU" dirty="0" smtClean="0"/>
              <a:t>lowering the intensity of movements. Slow jog, to a walk, to a complete stop.</a:t>
            </a:r>
          </a:p>
          <a:p>
            <a:r>
              <a:rPr lang="en-AU" b="1" u="sng" dirty="0" smtClean="0">
                <a:solidFill>
                  <a:srgbClr val="FF0000"/>
                </a:solidFill>
              </a:rPr>
              <a:t>Passive cool down: </a:t>
            </a:r>
            <a:r>
              <a:rPr lang="en-AU" dirty="0" smtClean="0"/>
              <a:t>stretching component of the cool downs. </a:t>
            </a:r>
          </a:p>
          <a:p>
            <a:pPr marL="0" indent="0" algn="ctr">
              <a:buNone/>
            </a:pPr>
            <a:r>
              <a:rPr lang="en-AU" b="1" u="sng" dirty="0" smtClean="0">
                <a:solidFill>
                  <a:srgbClr val="FFFF00"/>
                </a:solidFill>
              </a:rPr>
              <a:t>Complete Activity 5.2 &amp; 5.3 pg. </a:t>
            </a:r>
            <a:r>
              <a:rPr lang="en-AU" u="sng" dirty="0" smtClean="0">
                <a:solidFill>
                  <a:srgbClr val="FFFF00"/>
                </a:solidFill>
              </a:rPr>
              <a:t>204-205</a:t>
            </a:r>
            <a:r>
              <a:rPr lang="en-AU" b="1" u="sng" dirty="0" smtClean="0">
                <a:solidFill>
                  <a:srgbClr val="FFFF00"/>
                </a:solidFill>
              </a:rPr>
              <a:t> </a:t>
            </a:r>
            <a:endParaRPr lang="en-AU" b="1" u="sng" dirty="0" smtClean="0">
              <a:solidFill>
                <a:srgbClr val="FFFF00"/>
              </a:solidFill>
            </a:endParaRPr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44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AU" dirty="0" smtClean="0"/>
              <a:t>IMPLEMENT WARM UP PROGRAM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060848"/>
            <a:ext cx="7581901" cy="3775176"/>
          </a:xfrm>
        </p:spPr>
        <p:txBody>
          <a:bodyPr>
            <a:noAutofit/>
          </a:bodyPr>
          <a:lstStyle/>
          <a:p>
            <a:r>
              <a:rPr lang="en-AU" sz="2800" dirty="0" smtClean="0"/>
              <a:t>Once the warm up has been planned the instructor needs to implement the program.</a:t>
            </a:r>
          </a:p>
          <a:p>
            <a:r>
              <a:rPr lang="en-AU" sz="2800" dirty="0" smtClean="0"/>
              <a:t>Before this can happen, the instructor needs to consult with the athlete to identify any </a:t>
            </a:r>
            <a:r>
              <a:rPr lang="en-AU" sz="2800" b="1" u="sng" dirty="0" smtClean="0"/>
              <a:t>contraindications</a:t>
            </a:r>
            <a:r>
              <a:rPr lang="en-AU" sz="2800" dirty="0"/>
              <a:t> </a:t>
            </a:r>
            <a:r>
              <a:rPr lang="en-AU" sz="2800" dirty="0" smtClean="0"/>
              <a:t>(pronounced contra-indications)</a:t>
            </a:r>
          </a:p>
          <a:p>
            <a:r>
              <a:rPr lang="en-AU" sz="2800" dirty="0" smtClean="0"/>
              <a:t>These refer to anything that may stop or interfere with an athlete’s ability to complete the warm up.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87030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CONTRAINDICATIONS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 smtClean="0"/>
              <a:t>These may include:</a:t>
            </a:r>
          </a:p>
          <a:p>
            <a:r>
              <a:rPr lang="en-AU" dirty="0" smtClean="0"/>
              <a:t>Acute inflammation</a:t>
            </a:r>
          </a:p>
          <a:p>
            <a:r>
              <a:rPr lang="en-AU" dirty="0" smtClean="0"/>
              <a:t>Infection</a:t>
            </a:r>
          </a:p>
          <a:p>
            <a:r>
              <a:rPr lang="en-AU" dirty="0" smtClean="0"/>
              <a:t>Fracture</a:t>
            </a:r>
          </a:p>
          <a:p>
            <a:r>
              <a:rPr lang="en-AU" dirty="0" smtClean="0"/>
              <a:t>Recent muscle injury</a:t>
            </a:r>
          </a:p>
          <a:p>
            <a:r>
              <a:rPr lang="en-AU" dirty="0" smtClean="0"/>
              <a:t>Haematoma</a:t>
            </a:r>
          </a:p>
          <a:p>
            <a:r>
              <a:rPr lang="en-AU" dirty="0" smtClean="0"/>
              <a:t>Torn ligament </a:t>
            </a:r>
          </a:p>
          <a:p>
            <a:r>
              <a:rPr lang="en-AU" dirty="0" smtClean="0"/>
              <a:t>Acute and or sudden joint swelling	</a:t>
            </a:r>
          </a:p>
          <a:p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Neck soreness or strain</a:t>
            </a:r>
          </a:p>
          <a:p>
            <a:r>
              <a:rPr lang="en-AU" dirty="0" smtClean="0"/>
              <a:t>Back soreness or strain</a:t>
            </a:r>
          </a:p>
          <a:p>
            <a:r>
              <a:rPr lang="en-AU" dirty="0" smtClean="0"/>
              <a:t>Extreme pain on movement of any body part</a:t>
            </a:r>
          </a:p>
          <a:p>
            <a:r>
              <a:rPr lang="en-AU" dirty="0" smtClean="0"/>
              <a:t>Inability to bear weight through a limb</a:t>
            </a:r>
          </a:p>
          <a:p>
            <a:r>
              <a:rPr lang="en-AU" dirty="0" smtClean="0"/>
              <a:t>Heart condition</a:t>
            </a:r>
          </a:p>
          <a:p>
            <a:r>
              <a:rPr lang="en-AU" dirty="0" smtClean="0"/>
              <a:t>Open wound 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2195736" y="2204864"/>
            <a:ext cx="53285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solidFill>
                  <a:schemeClr val="bg1"/>
                </a:solidFill>
              </a:rPr>
              <a:t>If any of the mentioned contraindications are present the instructor should refer the athlete to the medical support team</a:t>
            </a:r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4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577"/>
            <a:ext cx="9036496" cy="1089175"/>
          </a:xfrm>
        </p:spPr>
        <p:txBody>
          <a:bodyPr/>
          <a:lstStyle/>
          <a:p>
            <a:r>
              <a:rPr lang="en-AU" dirty="0" smtClean="0"/>
              <a:t>MEDICAL SUPPORT TEAM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544616"/>
          </a:xfrm>
        </p:spPr>
        <p:txBody>
          <a:bodyPr>
            <a:normAutofit fontScale="47500" lnSpcReduction="20000"/>
          </a:bodyPr>
          <a:lstStyle/>
          <a:p>
            <a:r>
              <a:rPr lang="en-AU" sz="4200" b="1" u="sng" dirty="0" smtClean="0"/>
              <a:t>Medical practitioner: </a:t>
            </a:r>
            <a:r>
              <a:rPr lang="en-AU" sz="4200" dirty="0" smtClean="0"/>
              <a:t>suitable for most injuries. Trained for emergency situations such as head injuries &amp; dislocations.</a:t>
            </a:r>
          </a:p>
          <a:p>
            <a:r>
              <a:rPr lang="en-AU" sz="4200" b="1" u="sng" dirty="0" smtClean="0"/>
              <a:t>Chiropractor: </a:t>
            </a:r>
            <a:r>
              <a:rPr lang="en-AU" sz="4200" dirty="0" smtClean="0"/>
              <a:t>skeletal system injuries including joint and spine alignment &amp; manipulation.</a:t>
            </a:r>
          </a:p>
          <a:p>
            <a:r>
              <a:rPr lang="en-AU" sz="4200" b="1" u="sng" dirty="0" smtClean="0"/>
              <a:t>Physiotherapist: </a:t>
            </a:r>
            <a:r>
              <a:rPr lang="en-AU" sz="4200" dirty="0" smtClean="0"/>
              <a:t>treat injuries through prescribed exercises. They treat musculoskeletal conditions, neurological conditions, cardiothoracic &amp; respiratory conditions)</a:t>
            </a:r>
          </a:p>
          <a:p>
            <a:r>
              <a:rPr lang="en-AU" sz="4200" b="1" u="sng" dirty="0" smtClean="0"/>
              <a:t>Osteopaths: </a:t>
            </a:r>
            <a:r>
              <a:rPr lang="en-AU" sz="4200" dirty="0" smtClean="0"/>
              <a:t>soft tissue &amp; general musculoskeletal conditions</a:t>
            </a:r>
          </a:p>
          <a:p>
            <a:r>
              <a:rPr lang="en-AU" sz="4200" b="1" u="sng" dirty="0" smtClean="0"/>
              <a:t>Massage therapist: </a:t>
            </a:r>
            <a:r>
              <a:rPr lang="en-AU" sz="4200" dirty="0" smtClean="0"/>
              <a:t>use their hands to bring oxygen &amp; nutrients to tissues throughout the body</a:t>
            </a:r>
          </a:p>
          <a:p>
            <a:r>
              <a:rPr lang="en-AU" sz="4200" b="1" u="sng" dirty="0" smtClean="0"/>
              <a:t>Rehabilitation therapist: </a:t>
            </a:r>
            <a:r>
              <a:rPr lang="en-AU" sz="4200" dirty="0" smtClean="0"/>
              <a:t>assist in restoring function or adapting to a new way of functioning after an injury </a:t>
            </a:r>
          </a:p>
          <a:p>
            <a:pPr marL="0" indent="0">
              <a:buNone/>
            </a:pPr>
            <a:endParaRPr lang="en-AU" sz="4200" dirty="0" smtClean="0"/>
          </a:p>
          <a:p>
            <a:pPr marL="0" indent="0" algn="ctr">
              <a:buNone/>
            </a:pPr>
            <a:r>
              <a:rPr lang="en-AU" sz="4200" b="1" u="sng" dirty="0" smtClean="0">
                <a:solidFill>
                  <a:srgbClr val="FFFF00"/>
                </a:solidFill>
              </a:rPr>
              <a:t>Complete Activity 5.4 pg. </a:t>
            </a:r>
            <a:r>
              <a:rPr lang="en-AU" sz="4200" u="sng" dirty="0" smtClean="0">
                <a:solidFill>
                  <a:srgbClr val="FFFF00"/>
                </a:solidFill>
              </a:rPr>
              <a:t>207</a:t>
            </a:r>
            <a:r>
              <a:rPr lang="en-AU" sz="4200" b="1" u="sng" dirty="0" smtClean="0">
                <a:solidFill>
                  <a:srgbClr val="FFFF00"/>
                </a:solidFill>
              </a:rPr>
              <a:t> </a:t>
            </a:r>
            <a:r>
              <a:rPr lang="en-AU" sz="4200" b="1" u="sng" dirty="0" smtClean="0">
                <a:solidFill>
                  <a:srgbClr val="FFFF00"/>
                </a:solidFill>
              </a:rPr>
              <a:t>&amp; Chapter 5 Review Questions pg. </a:t>
            </a:r>
            <a:r>
              <a:rPr lang="en-AU" sz="4200" b="1" u="sng" dirty="0" smtClean="0">
                <a:solidFill>
                  <a:srgbClr val="FFFF00"/>
                </a:solidFill>
              </a:rPr>
              <a:t>208 </a:t>
            </a:r>
            <a:endParaRPr lang="en-AU" sz="4200" b="1" u="sng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63787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AU" sz="4000" b="1" dirty="0" smtClean="0"/>
              <a:t>ORGANISATIONAL POLICIES AND PROCEDURES </a:t>
            </a:r>
            <a:endParaRPr lang="en-A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2588"/>
            <a:ext cx="8928992" cy="39534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dirty="0" smtClean="0"/>
              <a:t>All consultations with athletes to identify contraindications must be done so in accordance with organisational policies &amp; procedures. When conducting warm ups &amp; cool downs the instructor should be aware of the following organisational policies &amp; procedures:</a:t>
            </a:r>
          </a:p>
          <a:p>
            <a:r>
              <a:rPr lang="en-AU" dirty="0" smtClean="0"/>
              <a:t>Work health and safety </a:t>
            </a:r>
          </a:p>
          <a:p>
            <a:r>
              <a:rPr lang="en-AU" dirty="0" smtClean="0"/>
              <a:t>Confidentiality of participant information</a:t>
            </a:r>
          </a:p>
          <a:p>
            <a:r>
              <a:rPr lang="en-AU" dirty="0" smtClean="0"/>
              <a:t>Code of ethics</a:t>
            </a:r>
          </a:p>
          <a:p>
            <a:r>
              <a:rPr lang="en-AU" dirty="0" smtClean="0"/>
              <a:t>Code of conduct</a:t>
            </a:r>
          </a:p>
          <a:p>
            <a:r>
              <a:rPr lang="en-AU" dirty="0" smtClean="0"/>
              <a:t>Sports trainer associated guidelines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2228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Work Health Safety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2588"/>
            <a:ext cx="8784976" cy="4786772"/>
          </a:xfrm>
        </p:spPr>
        <p:txBody>
          <a:bodyPr>
            <a:normAutofit fontScale="92500" lnSpcReduction="20000"/>
          </a:bodyPr>
          <a:lstStyle/>
          <a:p>
            <a:r>
              <a:rPr lang="en-AU" sz="2800" dirty="0" smtClean="0"/>
              <a:t>Those running warm ups &amp; cool downs are required by law to ensure the safety of themselves &amp; all other around them (spectators, participants)</a:t>
            </a:r>
          </a:p>
          <a:p>
            <a:r>
              <a:rPr lang="en-AU" sz="2800" dirty="0" smtClean="0"/>
              <a:t>Identify potential risks &amp; hazards</a:t>
            </a:r>
          </a:p>
          <a:p>
            <a:r>
              <a:rPr lang="en-AU" sz="2800" dirty="0" smtClean="0"/>
              <a:t>Implement management strategies:</a:t>
            </a:r>
          </a:p>
          <a:p>
            <a:pPr>
              <a:buFontTx/>
              <a:buChar char="-"/>
            </a:pPr>
            <a:r>
              <a:rPr lang="en-AU" sz="2800" dirty="0" smtClean="0"/>
              <a:t>identify contraindications </a:t>
            </a:r>
          </a:p>
          <a:p>
            <a:pPr>
              <a:buFontTx/>
              <a:buChar char="-"/>
            </a:pPr>
            <a:r>
              <a:rPr lang="en-AU" sz="2800" dirty="0"/>
              <a:t>m</a:t>
            </a:r>
            <a:r>
              <a:rPr lang="en-AU" sz="2800" dirty="0" smtClean="0"/>
              <a:t>onitor athletes, look for signs of injury</a:t>
            </a:r>
          </a:p>
          <a:p>
            <a:pPr>
              <a:buFontTx/>
              <a:buChar char="-"/>
            </a:pPr>
            <a:r>
              <a:rPr lang="en-AU" sz="2800" dirty="0"/>
              <a:t>p</a:t>
            </a:r>
            <a:r>
              <a:rPr lang="en-AU" sz="2800" dirty="0" smtClean="0"/>
              <a:t>roviding detailed &amp; precise instructions</a:t>
            </a:r>
          </a:p>
          <a:p>
            <a:pPr>
              <a:buFontTx/>
              <a:buChar char="-"/>
            </a:pPr>
            <a:r>
              <a:rPr lang="en-AU" sz="2800" dirty="0"/>
              <a:t>c</a:t>
            </a:r>
            <a:r>
              <a:rPr lang="en-AU" sz="2800" dirty="0" smtClean="0"/>
              <a:t>orrecting inappropriate technique </a:t>
            </a:r>
          </a:p>
          <a:p>
            <a:pPr marL="0" indent="0">
              <a:buNone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4019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 smtClean="0"/>
              <a:t>Confidentiality of participant information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Athlete information is confidential</a:t>
            </a:r>
          </a:p>
          <a:p>
            <a:r>
              <a:rPr lang="en-AU" dirty="0" smtClean="0"/>
              <a:t>Should not be shared with anyone else without athlete permission </a:t>
            </a:r>
          </a:p>
          <a:p>
            <a:r>
              <a:rPr lang="en-AU" dirty="0" smtClean="0"/>
              <a:t>Leaked information could be harmful to the athlete </a:t>
            </a:r>
          </a:p>
          <a:p>
            <a:r>
              <a:rPr lang="en-AU" dirty="0" smtClean="0"/>
              <a:t>E.g. if an AFL player’s medical information was leaked to the media, opposition teams may use this information to target a player’s weakness to gain an on-field advantage.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1790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Define the scope of warm-ups and cool downs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dirty="0" smtClean="0"/>
              <a:t>Warm-ups and cool down both involve completing a series of exercises, </a:t>
            </a:r>
            <a:r>
              <a:rPr lang="en-AU" dirty="0" smtClean="0">
                <a:solidFill>
                  <a:srgbClr val="FF0000"/>
                </a:solidFill>
              </a:rPr>
              <a:t>usually </a:t>
            </a:r>
            <a:r>
              <a:rPr lang="en-AU" b="1" u="sng" dirty="0" smtClean="0">
                <a:solidFill>
                  <a:srgbClr val="FF0000"/>
                </a:solidFill>
              </a:rPr>
              <a:t>incorporating some stretching exercises.</a:t>
            </a:r>
          </a:p>
          <a:p>
            <a:r>
              <a:rPr lang="en-AU" dirty="0" smtClean="0"/>
              <a:t>Must be </a:t>
            </a:r>
            <a:r>
              <a:rPr lang="en-AU" dirty="0" smtClean="0">
                <a:solidFill>
                  <a:srgbClr val="FF0000"/>
                </a:solidFill>
              </a:rPr>
              <a:t>suited to the activity </a:t>
            </a:r>
            <a:r>
              <a:rPr lang="en-AU" dirty="0" smtClean="0"/>
              <a:t>or session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Low intensity movements similar to activity </a:t>
            </a:r>
            <a:r>
              <a:rPr lang="en-AU" dirty="0" smtClean="0"/>
              <a:t>that will follow (warm up) or have been completed (cool down).</a:t>
            </a:r>
          </a:p>
          <a:p>
            <a:r>
              <a:rPr lang="en-AU" dirty="0" smtClean="0"/>
              <a:t>Professional instructor or coach may be hired to assist in designing w’s and c’s to </a:t>
            </a:r>
            <a:r>
              <a:rPr lang="en-AU" dirty="0" smtClean="0">
                <a:solidFill>
                  <a:srgbClr val="FF0000"/>
                </a:solidFill>
              </a:rPr>
              <a:t>aid performance and recovery 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8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Code of ethics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Set of values or standards which an organisation or employee works </a:t>
            </a:r>
          </a:p>
          <a:p>
            <a:r>
              <a:rPr lang="en-AU" sz="2800" dirty="0" smtClean="0"/>
              <a:t>Moral principles that determine what is right and what is wrong</a:t>
            </a:r>
          </a:p>
          <a:p>
            <a:r>
              <a:rPr lang="en-AU" sz="2800" dirty="0" smtClean="0"/>
              <a:t>Used to make decisions when there is no exact rule or guidelines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82583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Code of conduct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A set of rules or an organisational policy by which all are expected to follow</a:t>
            </a:r>
          </a:p>
          <a:p>
            <a:r>
              <a:rPr lang="en-AU" sz="2800" dirty="0" smtClean="0"/>
              <a:t>It dictates correct behaviour &amp; procedures for tasks to be completed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97908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AU" dirty="0" smtClean="0"/>
              <a:t>BEST PRACTICE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sz="2800" dirty="0" smtClean="0"/>
              <a:t>After the instructor has identified the contraindications, they must begin the warm up session.</a:t>
            </a:r>
          </a:p>
          <a:p>
            <a:r>
              <a:rPr lang="en-AU" sz="2800" dirty="0" smtClean="0"/>
              <a:t>This will involve explaining &amp; demonstrating a range of warm up exercises </a:t>
            </a:r>
          </a:p>
          <a:p>
            <a:r>
              <a:rPr lang="en-AU" sz="2800" dirty="0" smtClean="0"/>
              <a:t>All instructions given to the athlete must be done so according to the </a:t>
            </a:r>
            <a:r>
              <a:rPr lang="en-AU" sz="2800" b="1" dirty="0" smtClean="0"/>
              <a:t>basic principles of biomechanics</a:t>
            </a:r>
            <a:r>
              <a:rPr lang="en-AU" sz="2800" dirty="0" smtClean="0"/>
              <a:t> and </a:t>
            </a:r>
            <a:r>
              <a:rPr lang="en-AU" sz="2800" b="1" dirty="0" smtClean="0"/>
              <a:t>best practice. </a:t>
            </a:r>
            <a:endParaRPr lang="en-AU" sz="2800" b="1" dirty="0"/>
          </a:p>
        </p:txBody>
      </p:sp>
    </p:spTree>
    <p:extLst>
      <p:ext uri="{BB962C8B-B14F-4D97-AF65-F5344CB8AC3E}">
        <p14:creationId xmlns:p14="http://schemas.microsoft.com/office/powerpoint/2010/main" val="125785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089175"/>
          </a:xfrm>
        </p:spPr>
        <p:txBody>
          <a:bodyPr/>
          <a:lstStyle/>
          <a:p>
            <a:r>
              <a:rPr lang="en-AU" dirty="0" smtClean="0"/>
              <a:t>BEST PRACTICE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640960" cy="5184576"/>
          </a:xfrm>
        </p:spPr>
        <p:txBody>
          <a:bodyPr>
            <a:normAutofit lnSpcReduction="10000"/>
          </a:bodyPr>
          <a:lstStyle/>
          <a:p>
            <a:r>
              <a:rPr lang="en-AU" b="1" i="1" u="sng" dirty="0" smtClean="0"/>
              <a:t>Best practice </a:t>
            </a:r>
            <a:r>
              <a:rPr lang="en-AU" dirty="0" smtClean="0"/>
              <a:t>is the method, procedures, process or technique of doing something seen to be the most successful at achieving the desired outcome. </a:t>
            </a:r>
          </a:p>
          <a:p>
            <a:r>
              <a:rPr lang="en-AU" dirty="0" smtClean="0"/>
              <a:t>They are often recommendations that come from the experts or leaders. </a:t>
            </a:r>
          </a:p>
          <a:p>
            <a:r>
              <a:rPr lang="en-AU" dirty="0" smtClean="0"/>
              <a:t>For best practice to occur the instructor must be aware of:</a:t>
            </a:r>
          </a:p>
          <a:p>
            <a:pPr>
              <a:buFontTx/>
              <a:buChar char="-"/>
            </a:pPr>
            <a:r>
              <a:rPr lang="en-AU" dirty="0" smtClean="0"/>
              <a:t>Sports trainers regulations &amp; guidelines</a:t>
            </a:r>
          </a:p>
          <a:p>
            <a:pPr>
              <a:buFontTx/>
              <a:buChar char="-"/>
            </a:pPr>
            <a:r>
              <a:rPr lang="en-AU" dirty="0" smtClean="0"/>
              <a:t>Best practice sports trainer principles</a:t>
            </a:r>
          </a:p>
          <a:p>
            <a:pPr>
              <a:buFontTx/>
              <a:buChar char="-"/>
            </a:pPr>
            <a:r>
              <a:rPr lang="en-AU" dirty="0" smtClean="0"/>
              <a:t>Industry Code of Ethics</a:t>
            </a:r>
          </a:p>
          <a:p>
            <a:pPr>
              <a:buFontTx/>
              <a:buChar char="-"/>
            </a:pPr>
            <a:r>
              <a:rPr lang="en-AU" dirty="0" smtClean="0"/>
              <a:t>Industry Code of Conduct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038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07577"/>
            <a:ext cx="8784976" cy="1233191"/>
          </a:xfrm>
        </p:spPr>
        <p:txBody>
          <a:bodyPr>
            <a:noAutofit/>
          </a:bodyPr>
          <a:lstStyle/>
          <a:p>
            <a:r>
              <a:rPr lang="en-AU" sz="3600" dirty="0" smtClean="0"/>
              <a:t>Sports trainer regulations and guidelines AND best practice principles 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12776"/>
            <a:ext cx="4355976" cy="5184575"/>
          </a:xfrm>
        </p:spPr>
        <p:txBody>
          <a:bodyPr>
            <a:normAutofit/>
          </a:bodyPr>
          <a:lstStyle/>
          <a:p>
            <a:r>
              <a:rPr lang="en-AU" sz="2400" dirty="0" smtClean="0"/>
              <a:t>Sports trainers have a role &amp; responsibility to ensure all activities are safe</a:t>
            </a:r>
          </a:p>
          <a:p>
            <a:r>
              <a:rPr lang="en-AU" sz="2400" dirty="0" smtClean="0"/>
              <a:t>Must implement suitable injury prevention</a:t>
            </a:r>
          </a:p>
          <a:p>
            <a:r>
              <a:rPr lang="en-AU" sz="2400" dirty="0" smtClean="0"/>
              <a:t>Manage injuries using first aid skills </a:t>
            </a:r>
          </a:p>
          <a:p>
            <a:r>
              <a:rPr lang="en-AU" sz="2400" dirty="0" smtClean="0"/>
              <a:t>Refer the athlete if needed</a:t>
            </a:r>
          </a:p>
          <a:p>
            <a:r>
              <a:rPr lang="en-AU" sz="2400" dirty="0" smtClean="0"/>
              <a:t>Fill in all medical forms</a:t>
            </a:r>
          </a:p>
          <a:p>
            <a:r>
              <a:rPr lang="en-AU" sz="2400" dirty="0" smtClean="0"/>
              <a:t>Keep accurate records </a:t>
            </a:r>
            <a:endParaRPr lang="en-AU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3968" y="1412776"/>
            <a:ext cx="4752527" cy="5328591"/>
          </a:xfrm>
        </p:spPr>
        <p:txBody>
          <a:bodyPr>
            <a:normAutofit/>
          </a:bodyPr>
          <a:lstStyle/>
          <a:p>
            <a:r>
              <a:rPr lang="en-AU" dirty="0" smtClean="0"/>
              <a:t>Only work within their qualifications </a:t>
            </a:r>
          </a:p>
          <a:p>
            <a:r>
              <a:rPr lang="en-AU" dirty="0" smtClean="0"/>
              <a:t>If they do not work within limits, accreditation may be withdrawn </a:t>
            </a:r>
          </a:p>
          <a:p>
            <a:r>
              <a:rPr lang="en-AU" dirty="0" smtClean="0"/>
              <a:t>Sports Medicine Australia is the peak body for sports trainers </a:t>
            </a:r>
          </a:p>
          <a:p>
            <a:r>
              <a:rPr lang="en-AU" dirty="0" smtClean="0"/>
              <a:t>Responsible for updating qualifications &amp; oversee the conduct of trainers </a:t>
            </a:r>
          </a:p>
          <a:p>
            <a:r>
              <a:rPr lang="en-AU" dirty="0" smtClean="0"/>
              <a:t>Paid by sporting clubs to tape, massage, run warm ups &amp; cool downs, fluid replacement &amp; managing injuries </a:t>
            </a:r>
          </a:p>
          <a:p>
            <a:r>
              <a:rPr lang="en-AU" dirty="0" smtClean="0"/>
              <a:t>Can not charge people individually for their services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882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Industry Code of Ethics	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AU" dirty="0" smtClean="0"/>
              <a:t>On the internet research a code of ethics for a sport of your choice. </a:t>
            </a:r>
          </a:p>
          <a:p>
            <a:pPr algn="ctr"/>
            <a:endParaRPr lang="en-AU" dirty="0" smtClean="0"/>
          </a:p>
          <a:p>
            <a:pPr algn="ctr"/>
            <a:r>
              <a:rPr lang="en-AU" dirty="0" smtClean="0"/>
              <a:t>See notes in your workbook on </a:t>
            </a:r>
            <a:r>
              <a:rPr lang="en-AU" dirty="0" err="1" smtClean="0"/>
              <a:t>pgs</a:t>
            </a:r>
            <a:r>
              <a:rPr lang="en-AU" dirty="0" smtClean="0"/>
              <a:t> 209 -210</a:t>
            </a:r>
          </a:p>
          <a:p>
            <a:pPr marL="0" indent="0" algn="ctr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5366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Industry Code of Conduct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See ‘Code of Conduct’ </a:t>
            </a:r>
            <a:r>
              <a:rPr lang="en-AU" dirty="0"/>
              <a:t> </a:t>
            </a:r>
            <a:r>
              <a:rPr lang="en-AU" dirty="0" smtClean="0"/>
              <a:t>on p211</a:t>
            </a:r>
            <a:endParaRPr lang="en-AU" dirty="0" smtClean="0"/>
          </a:p>
          <a:p>
            <a:r>
              <a:rPr lang="en-AU" dirty="0" smtClean="0">
                <a:solidFill>
                  <a:srgbClr val="FFFF00"/>
                </a:solidFill>
              </a:rPr>
              <a:t>Read page 203 of IVET booklet </a:t>
            </a:r>
            <a:endParaRPr lang="en-A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1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en-AU" dirty="0" smtClean="0"/>
              <a:t>BASIC PRINCIPLES OF BIOMECHANICS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2588"/>
            <a:ext cx="8181851" cy="4786772"/>
          </a:xfrm>
        </p:spPr>
        <p:txBody>
          <a:bodyPr>
            <a:normAutofit fontScale="77500" lnSpcReduction="20000"/>
          </a:bodyPr>
          <a:lstStyle/>
          <a:p>
            <a:r>
              <a:rPr lang="en-AU" dirty="0" smtClean="0"/>
              <a:t>When conducting a warm up and cool down, all demonstrations should be done keeping in mind the </a:t>
            </a:r>
            <a:r>
              <a:rPr lang="en-AU" b="1" dirty="0" smtClean="0"/>
              <a:t>basic principles of biomechanics.</a:t>
            </a:r>
          </a:p>
          <a:p>
            <a:r>
              <a:rPr lang="en-AU" b="1" u="sng" dirty="0" smtClean="0"/>
              <a:t>Biomechanics: </a:t>
            </a:r>
            <a:r>
              <a:rPr lang="en-AU" dirty="0" smtClean="0"/>
              <a:t>the law that relates to how the human body moves, including the coordination of skeletal muscles and bones, their force &amp; gravity</a:t>
            </a:r>
          </a:p>
          <a:p>
            <a:r>
              <a:rPr lang="en-AU" dirty="0" smtClean="0"/>
              <a:t>Basic principles of biomechanics that an instructor should be aware of include:</a:t>
            </a:r>
          </a:p>
          <a:p>
            <a:pPr>
              <a:buFontTx/>
              <a:buChar char="-"/>
            </a:pPr>
            <a:r>
              <a:rPr lang="en-AU" dirty="0" smtClean="0"/>
              <a:t>Centre of gravity</a:t>
            </a:r>
          </a:p>
          <a:p>
            <a:pPr>
              <a:buFontTx/>
              <a:buChar char="-"/>
            </a:pPr>
            <a:r>
              <a:rPr lang="en-AU" dirty="0" smtClean="0"/>
              <a:t>Base of support</a:t>
            </a:r>
          </a:p>
          <a:p>
            <a:pPr>
              <a:buFontTx/>
              <a:buChar char="-"/>
            </a:pPr>
            <a:r>
              <a:rPr lang="en-AU" dirty="0" smtClean="0"/>
              <a:t>Levers</a:t>
            </a:r>
          </a:p>
          <a:p>
            <a:pPr>
              <a:buFontTx/>
              <a:buChar char="-"/>
            </a:pPr>
            <a:r>
              <a:rPr lang="en-AU" dirty="0" smtClean="0"/>
              <a:t>Fulcrums</a:t>
            </a:r>
          </a:p>
          <a:p>
            <a:pPr>
              <a:buFontTx/>
              <a:buChar char="-"/>
            </a:pPr>
            <a:r>
              <a:rPr lang="en-AU" dirty="0" smtClean="0"/>
              <a:t>Major muscle actions 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5004048" y="5013176"/>
            <a:ext cx="3816424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rgbClr val="FF0000"/>
                </a:solidFill>
              </a:rPr>
              <a:t>OPEN YOUR IVET BOOKS TO PAGE </a:t>
            </a:r>
            <a:r>
              <a:rPr lang="en-AU" sz="2400" b="1" dirty="0" smtClean="0">
                <a:solidFill>
                  <a:srgbClr val="FF0000"/>
                </a:solidFill>
              </a:rPr>
              <a:t>212 </a:t>
            </a:r>
            <a:r>
              <a:rPr lang="en-AU" sz="2400" b="1" dirty="0" smtClean="0">
                <a:solidFill>
                  <a:srgbClr val="FF0000"/>
                </a:solidFill>
              </a:rPr>
              <a:t>&amp; FOLLOW INFORMATION AS WE GO THROUGH THE PP</a:t>
            </a:r>
            <a:endParaRPr lang="en-A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04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Centre of Gravity (COG)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COG is the point at which all parts of an object is balanced.</a:t>
            </a:r>
          </a:p>
          <a:p>
            <a:r>
              <a:rPr lang="en-AU" dirty="0" smtClean="0"/>
              <a:t>This point changes when a person moves their body in different directions.</a:t>
            </a:r>
          </a:p>
          <a:p>
            <a:r>
              <a:rPr lang="en-AU" dirty="0" smtClean="0"/>
              <a:t>When a person is standing upright: COG is around belly button</a:t>
            </a:r>
          </a:p>
          <a:p>
            <a:r>
              <a:rPr lang="en-AU" dirty="0" smtClean="0"/>
              <a:t>When they raise their arms above their head: COG moves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20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161183"/>
          </a:xfrm>
        </p:spPr>
        <p:txBody>
          <a:bodyPr/>
          <a:lstStyle/>
          <a:p>
            <a:r>
              <a:rPr lang="en-AU" b="1" dirty="0"/>
              <a:t>Centre of Gravity (COG)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52928" cy="5400600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COG is vital in most sports as most sports have an element of balance (surfing, golf, gymnastics)</a:t>
            </a:r>
          </a:p>
          <a:p>
            <a:r>
              <a:rPr lang="en-AU" dirty="0" smtClean="0"/>
              <a:t>COG should be considered when an individual is participating in contact sports where an opponent may want to knock them down</a:t>
            </a:r>
          </a:p>
          <a:p>
            <a:r>
              <a:rPr lang="en-AU" dirty="0" smtClean="0"/>
              <a:t>COG needs to be as low as possible so they have balance &amp; will be harder to knock over </a:t>
            </a:r>
          </a:p>
          <a:p>
            <a:r>
              <a:rPr lang="en-AU" dirty="0" smtClean="0"/>
              <a:t>Can work on COG through strengthening their core muscles &amp; lower body muscles (squats, dead lifts)</a:t>
            </a:r>
          </a:p>
          <a:p>
            <a:r>
              <a:rPr lang="en-AU" dirty="0" smtClean="0"/>
              <a:t>Warm up should include exercises involving getting COG as low as possible to assist them in maintaining balance in game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42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AU" dirty="0" smtClean="0"/>
              <a:t>Benefits of warm up and cool downs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82588"/>
            <a:ext cx="7965827" cy="39534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b="1" u="sng" dirty="0" smtClean="0">
                <a:solidFill>
                  <a:srgbClr val="FF0000"/>
                </a:solidFill>
              </a:rPr>
              <a:t>WARM UP BENEFITS</a:t>
            </a:r>
          </a:p>
          <a:p>
            <a:r>
              <a:rPr lang="en-AU" sz="2800" dirty="0"/>
              <a:t>Increased </a:t>
            </a:r>
            <a:r>
              <a:rPr lang="en-AU" sz="2800" dirty="0">
                <a:solidFill>
                  <a:srgbClr val="FF0000"/>
                </a:solidFill>
              </a:rPr>
              <a:t>P</a:t>
            </a:r>
            <a:r>
              <a:rPr lang="en-AU" sz="2800" dirty="0"/>
              <a:t>roprioception </a:t>
            </a:r>
            <a:endParaRPr lang="en-AU" sz="2800" dirty="0" smtClean="0"/>
          </a:p>
          <a:p>
            <a:r>
              <a:rPr lang="en-AU" sz="2800" dirty="0"/>
              <a:t>Increased </a:t>
            </a:r>
            <a:r>
              <a:rPr lang="en-AU" sz="2800" dirty="0">
                <a:solidFill>
                  <a:srgbClr val="FF0000"/>
                </a:solidFill>
              </a:rPr>
              <a:t>E</a:t>
            </a:r>
            <a:r>
              <a:rPr lang="en-AU" sz="2800" dirty="0"/>
              <a:t>xcitement levels </a:t>
            </a:r>
            <a:endParaRPr lang="en-AU" sz="2800" dirty="0" smtClean="0"/>
          </a:p>
          <a:p>
            <a:r>
              <a:rPr lang="en-AU" sz="2800" dirty="0" smtClean="0"/>
              <a:t>Gradually increase body and muscle </a:t>
            </a:r>
            <a:r>
              <a:rPr lang="en-AU" sz="2800" dirty="0">
                <a:solidFill>
                  <a:srgbClr val="FF0000"/>
                </a:solidFill>
              </a:rPr>
              <a:t>T</a:t>
            </a:r>
            <a:r>
              <a:rPr lang="en-AU" sz="2800" b="1" dirty="0" smtClean="0"/>
              <a:t>emperature</a:t>
            </a:r>
            <a:r>
              <a:rPr lang="en-AU" sz="2800" dirty="0" smtClean="0"/>
              <a:t> </a:t>
            </a:r>
          </a:p>
          <a:p>
            <a:r>
              <a:rPr lang="en-AU" sz="2800" dirty="0" smtClean="0"/>
              <a:t>Increase </a:t>
            </a:r>
            <a:r>
              <a:rPr lang="en-AU" sz="2800" b="1" dirty="0" smtClean="0"/>
              <a:t>blood</a:t>
            </a:r>
            <a:r>
              <a:rPr lang="en-AU" sz="2800" dirty="0" smtClean="0"/>
              <a:t> and</a:t>
            </a:r>
            <a:r>
              <a:rPr lang="en-AU" sz="2800" b="1" dirty="0" smtClean="0"/>
              <a:t> </a:t>
            </a:r>
            <a:r>
              <a:rPr lang="en-AU" sz="2800" b="1" dirty="0" smtClean="0">
                <a:solidFill>
                  <a:srgbClr val="FF0000"/>
                </a:solidFill>
              </a:rPr>
              <a:t>O</a:t>
            </a:r>
            <a:r>
              <a:rPr lang="en-AU" sz="2800" b="1" dirty="0" smtClean="0"/>
              <a:t>xygen </a:t>
            </a:r>
            <a:r>
              <a:rPr lang="en-AU" sz="2800" dirty="0" smtClean="0"/>
              <a:t>supply </a:t>
            </a:r>
          </a:p>
          <a:p>
            <a:r>
              <a:rPr lang="en-AU" sz="2800" dirty="0" smtClean="0"/>
              <a:t>Increased </a:t>
            </a:r>
            <a:r>
              <a:rPr lang="en-AU" sz="2800" dirty="0">
                <a:solidFill>
                  <a:srgbClr val="FF0000"/>
                </a:solidFill>
              </a:rPr>
              <a:t>F</a:t>
            </a:r>
            <a:r>
              <a:rPr lang="en-AU" sz="2800" b="1" dirty="0" smtClean="0"/>
              <a:t>lexibility</a:t>
            </a:r>
            <a:r>
              <a:rPr lang="en-AU" sz="2800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4008" y="5165229"/>
            <a:ext cx="4499992" cy="169277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b="1" dirty="0" smtClean="0">
                <a:solidFill>
                  <a:srgbClr val="FF0000"/>
                </a:solidFill>
              </a:rPr>
              <a:t>EXAM HINT: YOU NEED TO BE ABLE TO IDENTIFY THE BENEFITS OF A </a:t>
            </a:r>
            <a:r>
              <a:rPr lang="en-AU" sz="2400" b="1" dirty="0" smtClean="0">
                <a:solidFill>
                  <a:srgbClr val="3366FF"/>
                </a:solidFill>
              </a:rPr>
              <a:t>WARM UP </a:t>
            </a:r>
            <a:r>
              <a:rPr lang="en-AU" sz="2400" b="1" dirty="0" smtClean="0">
                <a:solidFill>
                  <a:srgbClr val="FF0000"/>
                </a:solidFill>
              </a:rPr>
              <a:t>&amp; </a:t>
            </a:r>
            <a:r>
              <a:rPr lang="en-AU" sz="2400" b="1" dirty="0" smtClean="0">
                <a:solidFill>
                  <a:srgbClr val="FF43FB"/>
                </a:solidFill>
              </a:rPr>
              <a:t>COOLDOWN</a:t>
            </a:r>
            <a:endParaRPr lang="en-AU" sz="3200" b="1" dirty="0">
              <a:solidFill>
                <a:srgbClr val="FF0000"/>
              </a:solidFill>
            </a:endParaRPr>
          </a:p>
          <a:p>
            <a:pPr algn="ctr"/>
            <a:r>
              <a:rPr lang="en-AU" sz="3200" b="1" dirty="0" smtClean="0">
                <a:solidFill>
                  <a:srgbClr val="3366FF"/>
                </a:solidFill>
              </a:rPr>
              <a:t>PETOF</a:t>
            </a:r>
            <a:r>
              <a:rPr lang="en-AU" sz="3200" b="1" dirty="0" smtClean="0">
                <a:solidFill>
                  <a:srgbClr val="FF0000"/>
                </a:solidFill>
              </a:rPr>
              <a:t>/</a:t>
            </a:r>
            <a:r>
              <a:rPr lang="en-AU" sz="3200" b="1" dirty="0" smtClean="0">
                <a:solidFill>
                  <a:srgbClr val="FF43FB"/>
                </a:solidFill>
              </a:rPr>
              <a:t>RRRR</a:t>
            </a:r>
            <a:endParaRPr lang="en-AU" sz="3200" b="1" dirty="0">
              <a:solidFill>
                <a:srgbClr val="FF43F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87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Base of Support (BOS)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BOS is the area of an object or person that is in contact with the ground.</a:t>
            </a:r>
          </a:p>
          <a:p>
            <a:r>
              <a:rPr lang="en-AU" sz="2800" dirty="0" smtClean="0"/>
              <a:t>The larger the BOS the more stable the object is</a:t>
            </a:r>
          </a:p>
          <a:p>
            <a:r>
              <a:rPr lang="en-AU" sz="2800" dirty="0" smtClean="0"/>
              <a:t>Standing with feet together vs. standing with feet wide apart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9343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577"/>
            <a:ext cx="9144000" cy="873151"/>
          </a:xfrm>
        </p:spPr>
        <p:txBody>
          <a:bodyPr/>
          <a:lstStyle/>
          <a:p>
            <a:r>
              <a:rPr lang="en-AU" sz="4000" b="1" dirty="0" smtClean="0"/>
              <a:t>Levers, fulcrums, efforts &amp; loads </a:t>
            </a:r>
            <a:endParaRPr lang="en-A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904656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A</a:t>
            </a:r>
            <a:r>
              <a:rPr lang="en-AU" b="1" dirty="0" smtClean="0">
                <a:solidFill>
                  <a:srgbClr val="FF0000"/>
                </a:solidFill>
              </a:rPr>
              <a:t> lever </a:t>
            </a:r>
            <a:r>
              <a:rPr lang="en-AU" dirty="0" smtClean="0"/>
              <a:t>is a ridged structure that is capable of transmitting or exerting a force</a:t>
            </a:r>
          </a:p>
          <a:p>
            <a:r>
              <a:rPr lang="en-AU" dirty="0" smtClean="0"/>
              <a:t>In the human body our </a:t>
            </a:r>
            <a:r>
              <a:rPr lang="en-AU" b="1" i="1" u="sng" dirty="0" smtClean="0"/>
              <a:t>bones</a:t>
            </a:r>
            <a:r>
              <a:rPr lang="en-AU" i="1" u="sng" dirty="0" smtClean="0"/>
              <a:t> </a:t>
            </a:r>
            <a:r>
              <a:rPr lang="en-AU" dirty="0" smtClean="0"/>
              <a:t>are levers that are capable of such movements </a:t>
            </a:r>
          </a:p>
          <a:p>
            <a:r>
              <a:rPr lang="en-AU" b="1" u="sng" dirty="0" smtClean="0"/>
              <a:t>Fulcrum: </a:t>
            </a:r>
            <a:r>
              <a:rPr lang="en-AU" dirty="0" smtClean="0"/>
              <a:t>This is the </a:t>
            </a:r>
            <a:r>
              <a:rPr lang="en-AU" b="1" i="1" u="sng" dirty="0" smtClean="0"/>
              <a:t>fixed point </a:t>
            </a:r>
            <a:r>
              <a:rPr lang="en-AU" dirty="0" smtClean="0"/>
              <a:t>at which the lever rotates or pivots.</a:t>
            </a:r>
          </a:p>
          <a:p>
            <a:r>
              <a:rPr lang="en-AU" dirty="0" smtClean="0"/>
              <a:t>In the human body the </a:t>
            </a:r>
            <a:r>
              <a:rPr lang="en-AU" b="1" i="1" u="sng" dirty="0" smtClean="0"/>
              <a:t>joint</a:t>
            </a:r>
            <a:r>
              <a:rPr lang="en-AU" dirty="0" smtClean="0"/>
              <a:t> is a fulcrum.</a:t>
            </a:r>
          </a:p>
          <a:p>
            <a:r>
              <a:rPr lang="en-AU" dirty="0" smtClean="0"/>
              <a:t>Any </a:t>
            </a:r>
            <a:r>
              <a:rPr lang="en-AU" b="1" i="1" u="sng" dirty="0" smtClean="0"/>
              <a:t>force</a:t>
            </a:r>
            <a:r>
              <a:rPr lang="en-AU" dirty="0" smtClean="0"/>
              <a:t> that is applied to the lever is the </a:t>
            </a:r>
            <a:r>
              <a:rPr lang="en-AU" b="1" dirty="0" smtClean="0">
                <a:solidFill>
                  <a:srgbClr val="FF0000"/>
                </a:solidFill>
              </a:rPr>
              <a:t>effort</a:t>
            </a:r>
            <a:r>
              <a:rPr lang="en-AU" dirty="0" smtClean="0"/>
              <a:t> (force arm).</a:t>
            </a:r>
          </a:p>
          <a:p>
            <a:r>
              <a:rPr lang="en-AU" dirty="0" smtClean="0"/>
              <a:t>The muscles cause this </a:t>
            </a:r>
            <a:r>
              <a:rPr lang="en-AU" b="1" dirty="0" smtClean="0">
                <a:solidFill>
                  <a:srgbClr val="FF0000"/>
                </a:solidFill>
              </a:rPr>
              <a:t>effort </a:t>
            </a:r>
            <a:r>
              <a:rPr lang="en-AU" dirty="0" smtClean="0"/>
              <a:t>in the human body when they </a:t>
            </a:r>
            <a:r>
              <a:rPr lang="en-AU" b="1" u="sng" dirty="0" smtClean="0"/>
              <a:t>contract</a:t>
            </a:r>
            <a:r>
              <a:rPr lang="en-AU" dirty="0" smtClean="0"/>
              <a:t>. </a:t>
            </a:r>
          </a:p>
          <a:p>
            <a:r>
              <a:rPr lang="en-AU" dirty="0" smtClean="0"/>
              <a:t>The </a:t>
            </a:r>
            <a:r>
              <a:rPr lang="en-AU" b="1" u="sng" dirty="0" smtClean="0"/>
              <a:t>load </a:t>
            </a:r>
            <a:r>
              <a:rPr lang="en-AU" dirty="0" smtClean="0"/>
              <a:t>(resistance arm) is the</a:t>
            </a:r>
            <a:r>
              <a:rPr lang="en-AU" b="1" u="sng" dirty="0" smtClean="0"/>
              <a:t> resistance </a:t>
            </a:r>
            <a:r>
              <a:rPr lang="en-AU" dirty="0" smtClean="0"/>
              <a:t>that is applied to the muscle.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424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u="sng" dirty="0" smtClean="0"/>
              <a:t>THREE CLASSES OF LEVERS</a:t>
            </a:r>
            <a:endParaRPr lang="en-A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2588"/>
            <a:ext cx="8568952" cy="485878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AU" sz="3800" b="1" u="sng" dirty="0" smtClean="0">
                <a:solidFill>
                  <a:srgbClr val="FF0000"/>
                </a:solidFill>
              </a:rPr>
              <a:t>1</a:t>
            </a:r>
            <a:r>
              <a:rPr lang="en-AU" sz="3800" b="1" u="sng" baseline="30000" dirty="0" smtClean="0">
                <a:solidFill>
                  <a:srgbClr val="FF0000"/>
                </a:solidFill>
              </a:rPr>
              <a:t>ST</a:t>
            </a:r>
            <a:r>
              <a:rPr lang="en-AU" sz="3800" b="1" u="sng" dirty="0" smtClean="0">
                <a:solidFill>
                  <a:srgbClr val="FF0000"/>
                </a:solidFill>
              </a:rPr>
              <a:t> CLASS LEVERS</a:t>
            </a:r>
          </a:p>
          <a:p>
            <a:r>
              <a:rPr lang="en-AU" sz="3800" dirty="0" smtClean="0"/>
              <a:t>The fulcrum between the effort &amp; the load </a:t>
            </a:r>
          </a:p>
          <a:p>
            <a:r>
              <a:rPr lang="en-AU" sz="3800" dirty="0"/>
              <a:t>s</a:t>
            </a:r>
            <a:r>
              <a:rPr lang="en-AU" sz="3800" dirty="0" smtClean="0"/>
              <a:t>cissors, seesaw</a:t>
            </a:r>
          </a:p>
          <a:p>
            <a:pPr marL="0" indent="0">
              <a:buNone/>
            </a:pPr>
            <a:r>
              <a:rPr lang="en-AU" sz="3800" b="1" u="sng" dirty="0" smtClean="0">
                <a:solidFill>
                  <a:srgbClr val="FF0000"/>
                </a:solidFill>
              </a:rPr>
              <a:t>2</a:t>
            </a:r>
            <a:r>
              <a:rPr lang="en-AU" sz="3800" b="1" u="sng" baseline="30000" dirty="0" smtClean="0">
                <a:solidFill>
                  <a:srgbClr val="FF0000"/>
                </a:solidFill>
              </a:rPr>
              <a:t>nd</a:t>
            </a:r>
            <a:r>
              <a:rPr lang="en-AU" sz="3800" b="1" u="sng" dirty="0" smtClean="0">
                <a:solidFill>
                  <a:srgbClr val="FF0000"/>
                </a:solidFill>
              </a:rPr>
              <a:t> CLASS LEVERS  </a:t>
            </a:r>
          </a:p>
          <a:p>
            <a:r>
              <a:rPr lang="en-AU" sz="3800" dirty="0" smtClean="0"/>
              <a:t>The load between the fulcrum &amp; the effort</a:t>
            </a:r>
          </a:p>
          <a:p>
            <a:r>
              <a:rPr lang="en-AU" sz="3800" dirty="0" smtClean="0"/>
              <a:t>Wheelbarrow, push ups </a:t>
            </a:r>
          </a:p>
          <a:p>
            <a:pPr marL="0" indent="0">
              <a:buNone/>
            </a:pPr>
            <a:r>
              <a:rPr lang="en-AU" sz="3800" b="1" u="sng" dirty="0" smtClean="0">
                <a:solidFill>
                  <a:srgbClr val="FF0000"/>
                </a:solidFill>
              </a:rPr>
              <a:t>3</a:t>
            </a:r>
            <a:r>
              <a:rPr lang="en-AU" sz="3800" b="1" u="sng" baseline="30000" dirty="0" smtClean="0">
                <a:solidFill>
                  <a:srgbClr val="FF0000"/>
                </a:solidFill>
              </a:rPr>
              <a:t>rd</a:t>
            </a:r>
            <a:r>
              <a:rPr lang="en-AU" sz="3800" b="1" u="sng" dirty="0" smtClean="0">
                <a:solidFill>
                  <a:srgbClr val="FF0000"/>
                </a:solidFill>
              </a:rPr>
              <a:t> CLASS LEVERS</a:t>
            </a:r>
          </a:p>
          <a:p>
            <a:r>
              <a:rPr lang="en-AU" sz="3800" dirty="0" smtClean="0"/>
              <a:t>The effort between the fulcrum &amp; the load</a:t>
            </a:r>
          </a:p>
          <a:p>
            <a:r>
              <a:rPr lang="en-AU" sz="3800" dirty="0" smtClean="0"/>
              <a:t>Bicep curl, hitting a ball when batting 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64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MUSCLE MOVEMENTS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/>
          <a:lstStyle/>
          <a:p>
            <a:r>
              <a:rPr lang="en-AU" dirty="0" smtClean="0"/>
              <a:t>Muscles move bones by pulling on them</a:t>
            </a:r>
          </a:p>
          <a:p>
            <a:r>
              <a:rPr lang="en-AU" b="1" u="sng" dirty="0" smtClean="0">
                <a:solidFill>
                  <a:srgbClr val="FF0000"/>
                </a:solidFill>
              </a:rPr>
              <a:t>Origin: </a:t>
            </a:r>
            <a:r>
              <a:rPr lang="en-AU" dirty="0" smtClean="0"/>
              <a:t>stationary end of muscle attachment</a:t>
            </a:r>
          </a:p>
          <a:p>
            <a:r>
              <a:rPr lang="en-AU" b="1" u="sng" dirty="0" smtClean="0">
                <a:solidFill>
                  <a:srgbClr val="FF0000"/>
                </a:solidFill>
              </a:rPr>
              <a:t>Insertion: </a:t>
            </a:r>
            <a:r>
              <a:rPr lang="en-AU" dirty="0" smtClean="0"/>
              <a:t>mobile end of attachment </a:t>
            </a:r>
          </a:p>
          <a:p>
            <a:r>
              <a:rPr lang="en-AU" b="1" u="sng" dirty="0" smtClean="0">
                <a:solidFill>
                  <a:srgbClr val="FF0000"/>
                </a:solidFill>
              </a:rPr>
              <a:t>Belly: </a:t>
            </a:r>
            <a:r>
              <a:rPr lang="en-AU" dirty="0" smtClean="0"/>
              <a:t>thicker middle region </a:t>
            </a:r>
          </a:p>
          <a:p>
            <a:pPr marL="0" indent="0">
              <a:buNone/>
            </a:pP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916769"/>
              </p:ext>
            </p:extLst>
          </p:nvPr>
        </p:nvGraphicFramePr>
        <p:xfrm>
          <a:off x="1331640" y="4221088"/>
          <a:ext cx="60960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Muscle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Origin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Insertion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Bicep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Scapula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Radius &amp; Ulna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Deltoid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Clavicle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Humerus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Gluteus Maximus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Pelvis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 smtClean="0"/>
                        <a:t>Femur 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6093296"/>
            <a:ext cx="8208912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/>
              <a:t>As a muscle contracts, it pulls the INSERTION bone closer to the ORIGIN bone. Movement occurs at the joint between the origin and the insertion.</a:t>
            </a:r>
            <a:endParaRPr lang="en-AU" sz="2000" b="1" dirty="0"/>
          </a:p>
        </p:txBody>
      </p:sp>
    </p:spTree>
    <p:extLst>
      <p:ext uri="{BB962C8B-B14F-4D97-AF65-F5344CB8AC3E}">
        <p14:creationId xmlns:p14="http://schemas.microsoft.com/office/powerpoint/2010/main" val="348598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233191"/>
          </a:xfrm>
        </p:spPr>
        <p:txBody>
          <a:bodyPr/>
          <a:lstStyle/>
          <a:p>
            <a:r>
              <a:rPr lang="en-AU" b="1" dirty="0" smtClean="0"/>
              <a:t>AGONIST/ANTAGONIST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328592"/>
          </a:xfrm>
        </p:spPr>
        <p:txBody>
          <a:bodyPr>
            <a:normAutofit lnSpcReduction="10000"/>
          </a:bodyPr>
          <a:lstStyle/>
          <a:p>
            <a:r>
              <a:rPr lang="en-AU" b="1" dirty="0" smtClean="0">
                <a:solidFill>
                  <a:srgbClr val="FF0000"/>
                </a:solidFill>
              </a:rPr>
              <a:t>AGONIST (PRIME MOVER): </a:t>
            </a:r>
            <a:r>
              <a:rPr lang="en-AU" dirty="0" smtClean="0"/>
              <a:t>muscle whose contraction is mainly responsible for producing a given movement</a:t>
            </a:r>
          </a:p>
          <a:p>
            <a:r>
              <a:rPr lang="en-AU" b="1" dirty="0" smtClean="0">
                <a:solidFill>
                  <a:srgbClr val="FF0000"/>
                </a:solidFill>
              </a:rPr>
              <a:t>ANTAGONIST: </a:t>
            </a:r>
            <a:r>
              <a:rPr lang="en-AU" dirty="0" smtClean="0">
                <a:solidFill>
                  <a:srgbClr val="FF0000"/>
                </a:solidFill>
              </a:rPr>
              <a:t>muscle whose actions opposes the action of the prime mover </a:t>
            </a:r>
            <a:r>
              <a:rPr lang="en-AU" dirty="0" smtClean="0"/>
              <a:t>in any given movement </a:t>
            </a:r>
          </a:p>
          <a:p>
            <a:r>
              <a:rPr lang="en-AU" b="1" dirty="0" smtClean="0"/>
              <a:t>Examples:</a:t>
            </a:r>
          </a:p>
          <a:p>
            <a:pPr>
              <a:buFontTx/>
              <a:buChar char="-"/>
            </a:pPr>
            <a:r>
              <a:rPr lang="en-AU" dirty="0" smtClean="0"/>
              <a:t>Pectorals/</a:t>
            </a:r>
            <a:r>
              <a:rPr lang="en-AU" dirty="0" err="1" smtClean="0"/>
              <a:t>Latissimus</a:t>
            </a:r>
            <a:r>
              <a:rPr lang="en-AU" dirty="0" smtClean="0"/>
              <a:t> </a:t>
            </a:r>
            <a:r>
              <a:rPr lang="en-AU" dirty="0" err="1" smtClean="0"/>
              <a:t>dorsi</a:t>
            </a:r>
            <a:r>
              <a:rPr lang="en-AU" dirty="0" smtClean="0"/>
              <a:t> (push up)</a:t>
            </a:r>
          </a:p>
          <a:p>
            <a:pPr>
              <a:buFontTx/>
              <a:buChar char="-"/>
            </a:pPr>
            <a:r>
              <a:rPr lang="en-AU" dirty="0" smtClean="0"/>
              <a:t>Abdominals/Spinal erectors (crunch)</a:t>
            </a:r>
          </a:p>
          <a:p>
            <a:pPr>
              <a:buFontTx/>
              <a:buChar char="-"/>
            </a:pPr>
            <a:r>
              <a:rPr lang="en-AU" dirty="0" smtClean="0"/>
              <a:t>Biceps/Triceps (bicep curls)</a:t>
            </a:r>
          </a:p>
          <a:p>
            <a:pPr>
              <a:buFontTx/>
              <a:buChar char="-"/>
            </a:pPr>
            <a:endParaRPr lang="en-AU" dirty="0"/>
          </a:p>
          <a:p>
            <a:pPr marL="0" indent="0" algn="ctr">
              <a:buNone/>
            </a:pPr>
            <a:r>
              <a:rPr lang="en-AU" b="1" u="sng" dirty="0" smtClean="0"/>
              <a:t>COMPLETE ACTIVITY 5.6 PG. </a:t>
            </a:r>
            <a:r>
              <a:rPr lang="en-AU" b="1" u="sng" dirty="0" smtClean="0"/>
              <a:t>213 </a:t>
            </a:r>
            <a:r>
              <a:rPr lang="en-AU" b="1" u="sng" dirty="0" smtClean="0"/>
              <a:t>IVET BOOKLET</a:t>
            </a:r>
            <a:endParaRPr lang="en-AU" b="1" u="sng" dirty="0"/>
          </a:p>
        </p:txBody>
      </p:sp>
    </p:spTree>
    <p:extLst>
      <p:ext uri="{BB962C8B-B14F-4D97-AF65-F5344CB8AC3E}">
        <p14:creationId xmlns:p14="http://schemas.microsoft.com/office/powerpoint/2010/main" val="12184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AU" b="1" dirty="0" smtClean="0"/>
              <a:t>AROUSAL LEVELS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An instructor should adjust warm-up exercises &amp; techniques where needed depending on athlete’s </a:t>
            </a:r>
            <a:r>
              <a:rPr lang="en-AU" b="1" u="sng" dirty="0" smtClean="0">
                <a:solidFill>
                  <a:srgbClr val="FF0000"/>
                </a:solidFill>
              </a:rPr>
              <a:t>arousal levels </a:t>
            </a:r>
          </a:p>
          <a:p>
            <a:r>
              <a:rPr lang="en-AU" dirty="0" smtClean="0"/>
              <a:t>Arousal levels relate to: motivation &amp; general feelings of the athlete prior to an event </a:t>
            </a:r>
          </a:p>
          <a:p>
            <a:r>
              <a:rPr lang="en-AU" dirty="0" smtClean="0"/>
              <a:t>An instructor may need to:</a:t>
            </a:r>
          </a:p>
          <a:p>
            <a:pPr>
              <a:buFontTx/>
              <a:buChar char="-"/>
            </a:pPr>
            <a:r>
              <a:rPr lang="en-AU" b="1" dirty="0" smtClean="0"/>
              <a:t>Calm the nervous or anxious competitor</a:t>
            </a:r>
          </a:p>
          <a:p>
            <a:pPr>
              <a:buFontTx/>
              <a:buChar char="-"/>
            </a:pPr>
            <a:r>
              <a:rPr lang="en-AU" b="1" dirty="0" smtClean="0"/>
              <a:t>Increase excitement levels  </a:t>
            </a:r>
          </a:p>
          <a:p>
            <a:pPr>
              <a:buFontTx/>
              <a:buChar char="-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4714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AROUSAL LEVELS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484784"/>
            <a:ext cx="7581901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Strategies an instructor can use to relax and calm down an athlete:</a:t>
            </a:r>
          </a:p>
          <a:p>
            <a:r>
              <a:rPr lang="en-AU" dirty="0" smtClean="0"/>
              <a:t>Tell a joke??</a:t>
            </a:r>
          </a:p>
          <a:p>
            <a:r>
              <a:rPr lang="en-AU" dirty="0" smtClean="0"/>
              <a:t>Fun warm up activity</a:t>
            </a:r>
          </a:p>
          <a:p>
            <a:r>
              <a:rPr lang="en-AU" dirty="0" smtClean="0"/>
              <a:t>Focus on a specific skill</a:t>
            </a:r>
          </a:p>
          <a:p>
            <a:r>
              <a:rPr lang="en-AU" dirty="0" smtClean="0"/>
              <a:t>Deep breathing </a:t>
            </a:r>
          </a:p>
          <a:p>
            <a:r>
              <a:rPr lang="en-AU" dirty="0" smtClean="0"/>
              <a:t>Bounce on their toes (swimmers – gain control over centre of gravity)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05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AROUSAL LEVELS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Strategies an instructor can </a:t>
            </a:r>
            <a:r>
              <a:rPr lang="en-AU" dirty="0" smtClean="0"/>
              <a:t>use to motivate </a:t>
            </a:r>
            <a:r>
              <a:rPr lang="en-AU" dirty="0"/>
              <a:t>an athlete</a:t>
            </a:r>
            <a:r>
              <a:rPr lang="en-AU" dirty="0" smtClean="0"/>
              <a:t>:</a:t>
            </a:r>
          </a:p>
          <a:p>
            <a:r>
              <a:rPr lang="en-AU" dirty="0" smtClean="0"/>
              <a:t>Positive encouragement </a:t>
            </a:r>
          </a:p>
          <a:p>
            <a:r>
              <a:rPr lang="en-AU" dirty="0" smtClean="0"/>
              <a:t>Visualisation</a:t>
            </a:r>
          </a:p>
          <a:p>
            <a:r>
              <a:rPr lang="en-AU" dirty="0" smtClean="0"/>
              <a:t>Inspiration (video, movie, club history)</a:t>
            </a:r>
          </a:p>
          <a:p>
            <a:pPr marL="0" indent="0">
              <a:buNone/>
            </a:pPr>
            <a:endParaRPr lang="en-AU" dirty="0"/>
          </a:p>
          <a:p>
            <a:pPr marL="0" indent="0" algn="ctr">
              <a:buNone/>
            </a:pPr>
            <a:r>
              <a:rPr lang="en-AU" b="1" u="sng" dirty="0" smtClean="0">
                <a:solidFill>
                  <a:srgbClr val="FFFF00"/>
                </a:solidFill>
              </a:rPr>
              <a:t>Answer questions 1, 2 &amp; 3 on pg. </a:t>
            </a:r>
            <a:r>
              <a:rPr lang="en-AU" b="1" u="sng" dirty="0" smtClean="0">
                <a:solidFill>
                  <a:srgbClr val="FFFF00"/>
                </a:solidFill>
              </a:rPr>
              <a:t>218 </a:t>
            </a:r>
            <a:r>
              <a:rPr lang="en-AU" b="1" u="sng" dirty="0" smtClean="0">
                <a:solidFill>
                  <a:srgbClr val="FFFF00"/>
                </a:solidFill>
              </a:rPr>
              <a:t>of IVET</a:t>
            </a:r>
            <a:endParaRPr lang="en-AU" b="1" u="sng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459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66FF"/>
          </a:solidFill>
        </p:spPr>
        <p:txBody>
          <a:bodyPr>
            <a:normAutofit fontScale="90000"/>
          </a:bodyPr>
          <a:lstStyle/>
          <a:p>
            <a:r>
              <a:rPr lang="en-AU" dirty="0" smtClean="0"/>
              <a:t>IMPLEMENT COOL DOWN PROGRAMS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2588"/>
            <a:ext cx="8568952" cy="4714764"/>
          </a:xfrm>
        </p:spPr>
        <p:txBody>
          <a:bodyPr>
            <a:normAutofit/>
          </a:bodyPr>
          <a:lstStyle/>
          <a:p>
            <a:r>
              <a:rPr lang="en-AU" dirty="0" smtClean="0"/>
              <a:t>Should consist of a series of exercises usually incorporating </a:t>
            </a:r>
            <a:r>
              <a:rPr lang="en-AU" b="1" u="sng" dirty="0" smtClean="0"/>
              <a:t>stretching exercises.</a:t>
            </a:r>
          </a:p>
          <a:p>
            <a:r>
              <a:rPr lang="en-AU" dirty="0" smtClean="0"/>
              <a:t>Instructor should explain &amp; demonstrate a range of cool down exercises to aid recovery </a:t>
            </a:r>
            <a:r>
              <a:rPr lang="en-AU" b="1" u="sng" dirty="0" smtClean="0"/>
              <a:t>according to biomechanical principles </a:t>
            </a:r>
          </a:p>
          <a:p>
            <a:r>
              <a:rPr lang="en-AU" dirty="0" smtClean="0"/>
              <a:t>Vital to consult with athletes to identify contraindications (more likely to be evident in a cool down)</a:t>
            </a:r>
          </a:p>
          <a:p>
            <a:r>
              <a:rPr lang="en-AU" dirty="0" smtClean="0"/>
              <a:t>Provide feedback &amp; adjust cool down if needed</a:t>
            </a:r>
          </a:p>
          <a:p>
            <a:r>
              <a:rPr lang="en-AU" dirty="0" smtClean="0"/>
              <a:t>Should always finish a cool down positively </a:t>
            </a:r>
          </a:p>
        </p:txBody>
      </p:sp>
    </p:spTree>
    <p:extLst>
      <p:ext uri="{BB962C8B-B14F-4D97-AF65-F5344CB8AC3E}">
        <p14:creationId xmlns:p14="http://schemas.microsoft.com/office/powerpoint/2010/main" val="60945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66FF"/>
          </a:solidFill>
        </p:spPr>
        <p:txBody>
          <a:bodyPr/>
          <a:lstStyle/>
          <a:p>
            <a:r>
              <a:rPr lang="en-AU" dirty="0" smtClean="0"/>
              <a:t>REVIEW AND MODIFY PROGRAM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2588"/>
            <a:ext cx="8784976" cy="4858780"/>
          </a:xfrm>
        </p:spPr>
        <p:txBody>
          <a:bodyPr>
            <a:normAutofit fontScale="92500"/>
          </a:bodyPr>
          <a:lstStyle/>
          <a:p>
            <a:r>
              <a:rPr lang="en-AU" dirty="0" smtClean="0"/>
              <a:t>Instructor should review program in consultation with appropriate personnel and athletes </a:t>
            </a:r>
          </a:p>
          <a:p>
            <a:r>
              <a:rPr lang="en-AU" dirty="0" smtClean="0"/>
              <a:t>Instructor should review their own performance using a range of </a:t>
            </a:r>
            <a:r>
              <a:rPr lang="en-AU" b="1" dirty="0" smtClean="0"/>
              <a:t>self-reflection methods</a:t>
            </a:r>
          </a:p>
          <a:p>
            <a:r>
              <a:rPr lang="en-AU" dirty="0" smtClean="0"/>
              <a:t>These may include:</a:t>
            </a:r>
          </a:p>
          <a:p>
            <a:pPr marL="0" indent="0">
              <a:buNone/>
            </a:pPr>
            <a:r>
              <a:rPr lang="en-AU" dirty="0" smtClean="0"/>
              <a:t>-use of a diary or journal </a:t>
            </a:r>
          </a:p>
          <a:p>
            <a:pPr marL="0" indent="0">
              <a:buNone/>
            </a:pPr>
            <a:r>
              <a:rPr lang="en-AU" dirty="0" smtClean="0"/>
              <a:t>-mentoring </a:t>
            </a:r>
          </a:p>
          <a:p>
            <a:r>
              <a:rPr lang="en-AU" dirty="0" smtClean="0"/>
              <a:t>Changes should then be made according to performance review </a:t>
            </a:r>
          </a:p>
          <a:p>
            <a:pPr marL="0" indent="0" algn="ctr">
              <a:buNone/>
            </a:pPr>
            <a:r>
              <a:rPr lang="en-AU" b="1" u="sng" dirty="0" smtClean="0">
                <a:solidFill>
                  <a:srgbClr val="FFFF00"/>
                </a:solidFill>
              </a:rPr>
              <a:t>Complete chapter 5 review questions – pg. </a:t>
            </a:r>
            <a:r>
              <a:rPr lang="en-AU" b="1" u="sng" dirty="0" smtClean="0">
                <a:solidFill>
                  <a:srgbClr val="FFFF00"/>
                </a:solidFill>
              </a:rPr>
              <a:t>220 </a:t>
            </a:r>
            <a:endParaRPr lang="en-AU" b="1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3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"/>
            <a:ext cx="7581901" cy="764704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Benefits of warm up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b="1" u="sng" dirty="0" smtClean="0">
                <a:solidFill>
                  <a:srgbClr val="FF0000"/>
                </a:solidFill>
              </a:rPr>
              <a:t>Increased </a:t>
            </a:r>
            <a:r>
              <a:rPr lang="en-AU" b="1" u="sng" dirty="0" smtClean="0">
                <a:solidFill>
                  <a:srgbClr val="FF6600"/>
                </a:solidFill>
              </a:rPr>
              <a:t>PROPRIOCEPTION</a:t>
            </a:r>
            <a:endParaRPr lang="en-AU" b="1" u="sng" dirty="0">
              <a:solidFill>
                <a:srgbClr val="FF6600"/>
              </a:solidFill>
            </a:endParaRPr>
          </a:p>
          <a:p>
            <a:r>
              <a:rPr lang="en-AU" dirty="0" smtClean="0"/>
              <a:t>Proprioception is the ability to link one’s limbs in space</a:t>
            </a:r>
          </a:p>
          <a:p>
            <a:r>
              <a:rPr lang="en-AU" dirty="0" smtClean="0"/>
              <a:t>Anything that involves moving our arms or legs in a precise way without looking at them is proprioception </a:t>
            </a:r>
          </a:p>
          <a:p>
            <a:r>
              <a:rPr lang="en-AU" dirty="0" smtClean="0"/>
              <a:t>Proprioception allows an individual to touch their face without looking in a mirror, walk up stairs without looking directly at each step, locking a door without looking directly at the lock </a:t>
            </a:r>
          </a:p>
          <a:p>
            <a:r>
              <a:rPr lang="en-AU" dirty="0" smtClean="0"/>
              <a:t>Proprioception can assist in preventing injuries &amp; learning new skills</a:t>
            </a:r>
          </a:p>
          <a:p>
            <a:r>
              <a:rPr lang="en-AU" dirty="0" smtClean="0"/>
              <a:t>When warming up an individual is moving and becoming aware of their limbs &amp; their orientation in space = being able to perform to best ability                        </a:t>
            </a:r>
            <a:endParaRPr lang="en-AU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AU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1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Benefits of warm up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82588"/>
            <a:ext cx="8280920" cy="39534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u="sng" dirty="0" smtClean="0">
                <a:solidFill>
                  <a:srgbClr val="FF0000"/>
                </a:solidFill>
              </a:rPr>
              <a:t>Increase</a:t>
            </a:r>
            <a:r>
              <a:rPr lang="en-AU" sz="2800" b="1" u="sng" dirty="0" smtClean="0">
                <a:solidFill>
                  <a:srgbClr val="FF6600"/>
                </a:solidFill>
              </a:rPr>
              <a:t> EXCITEMENT </a:t>
            </a:r>
            <a:r>
              <a:rPr lang="en-AU" sz="2800" b="1" u="sng" dirty="0" smtClean="0">
                <a:solidFill>
                  <a:srgbClr val="FF0000"/>
                </a:solidFill>
              </a:rPr>
              <a:t>level </a:t>
            </a:r>
            <a:endParaRPr lang="en-AU" sz="2800" b="1" u="sng" dirty="0">
              <a:solidFill>
                <a:srgbClr val="FF0000"/>
              </a:solidFill>
            </a:endParaRPr>
          </a:p>
          <a:p>
            <a:r>
              <a:rPr lang="en-AU" sz="2800" dirty="0" smtClean="0"/>
              <a:t>Warming up before competition or activity increases arousal levels and excitement levels</a:t>
            </a:r>
          </a:p>
          <a:p>
            <a:r>
              <a:rPr lang="en-AU" sz="2800" dirty="0" smtClean="0"/>
              <a:t>Allows athlete to mentally prepare for the session</a:t>
            </a:r>
          </a:p>
          <a:p>
            <a:r>
              <a:rPr lang="en-AU" sz="2800" dirty="0" smtClean="0"/>
              <a:t>Excitement levels can increase adrenaline levels in the body which can be useful if competing </a:t>
            </a:r>
          </a:p>
          <a:p>
            <a:r>
              <a:rPr lang="en-AU" sz="2800" dirty="0" smtClean="0"/>
              <a:t>High levels of adrenaline can be dangerous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58317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Benefits of warm up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AU" sz="2800" b="1" u="sng" dirty="0" smtClean="0">
                <a:solidFill>
                  <a:srgbClr val="FF0000"/>
                </a:solidFill>
              </a:rPr>
              <a:t>Gradually increase body &amp; muscle </a:t>
            </a:r>
            <a:r>
              <a:rPr lang="en-AU" sz="2800" b="1" u="sng" dirty="0" smtClean="0">
                <a:solidFill>
                  <a:srgbClr val="FF6600"/>
                </a:solidFill>
              </a:rPr>
              <a:t>TEMPERATURE</a:t>
            </a:r>
          </a:p>
          <a:p>
            <a:r>
              <a:rPr lang="en-AU" sz="2800" dirty="0" smtClean="0"/>
              <a:t>Start exercising body temp increases which increases muscle temperature</a:t>
            </a:r>
          </a:p>
          <a:p>
            <a:r>
              <a:rPr lang="en-AU" sz="2800" dirty="0" smtClean="0"/>
              <a:t>Warm muscles are less likely to be injured </a:t>
            </a:r>
          </a:p>
          <a:p>
            <a:r>
              <a:rPr lang="en-AU" sz="2800" dirty="0" smtClean="0"/>
              <a:t>An appropriate warm up can prevent injuries like strains and sprains; can also assist in preventing DOMS (48-72 hours after exercise)  </a:t>
            </a:r>
          </a:p>
          <a:p>
            <a:pPr marL="0" indent="0" algn="ctr">
              <a:buNone/>
            </a:pPr>
            <a:r>
              <a:rPr lang="en-AU" sz="2800" dirty="0" smtClean="0">
                <a:solidFill>
                  <a:srgbClr val="FF0000"/>
                </a:solidFill>
              </a:rPr>
              <a:t>Delayed Onset of Muscle Soreness - DOMS</a:t>
            </a:r>
            <a:endParaRPr lang="en-A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38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Benefits of warm up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4351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u="sng" dirty="0" smtClean="0">
                <a:solidFill>
                  <a:srgbClr val="FF0000"/>
                </a:solidFill>
              </a:rPr>
              <a:t>Increase blood and </a:t>
            </a:r>
            <a:r>
              <a:rPr lang="en-AU" sz="2800" b="1" u="sng" dirty="0" smtClean="0">
                <a:solidFill>
                  <a:srgbClr val="FF6600"/>
                </a:solidFill>
              </a:rPr>
              <a:t>OXYGEN</a:t>
            </a:r>
            <a:r>
              <a:rPr lang="en-AU" sz="2800" b="1" u="sng" dirty="0" smtClean="0">
                <a:solidFill>
                  <a:srgbClr val="FF0000"/>
                </a:solidFill>
              </a:rPr>
              <a:t> supply </a:t>
            </a:r>
          </a:p>
          <a:p>
            <a:r>
              <a:rPr lang="en-AU" sz="2800" dirty="0" smtClean="0"/>
              <a:t>Working muscles require more oxygen</a:t>
            </a:r>
          </a:p>
          <a:p>
            <a:r>
              <a:rPr lang="en-AU" sz="2800" dirty="0" smtClean="0"/>
              <a:t>Oxygen travels via red blood cells in the blood</a:t>
            </a:r>
          </a:p>
          <a:p>
            <a:r>
              <a:rPr lang="en-AU" sz="2800" dirty="0" smtClean="0"/>
              <a:t>Blood volume increases </a:t>
            </a:r>
          </a:p>
          <a:p>
            <a:r>
              <a:rPr lang="en-AU" sz="2800" dirty="0" smtClean="0"/>
              <a:t>As a persons heart rate increases, more blood is pumped out of the heart to the working muscles </a:t>
            </a:r>
          </a:p>
          <a:p>
            <a:r>
              <a:rPr lang="en-AU" sz="2800" dirty="0" smtClean="0"/>
              <a:t>Working muscles need more oxygen to break down glucose for energy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10675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Benefits of warm up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u="sng" dirty="0" smtClean="0">
                <a:solidFill>
                  <a:srgbClr val="FF0000"/>
                </a:solidFill>
              </a:rPr>
              <a:t>Increased </a:t>
            </a:r>
            <a:r>
              <a:rPr lang="en-AU" sz="2800" b="1" u="sng" dirty="0" smtClean="0">
                <a:solidFill>
                  <a:srgbClr val="FF6600"/>
                </a:solidFill>
              </a:rPr>
              <a:t>FLEXIBILITY</a:t>
            </a:r>
            <a:r>
              <a:rPr lang="en-AU" sz="2800" b="1" u="sng" dirty="0" smtClean="0">
                <a:solidFill>
                  <a:srgbClr val="FF0000"/>
                </a:solidFill>
              </a:rPr>
              <a:t> (generally or in specific muscle groups)</a:t>
            </a:r>
          </a:p>
          <a:p>
            <a:r>
              <a:rPr lang="en-AU" sz="2800" dirty="0" smtClean="0"/>
              <a:t>Stretching assists with warming muscles up</a:t>
            </a:r>
          </a:p>
          <a:p>
            <a:r>
              <a:rPr lang="en-AU" sz="2800" dirty="0" smtClean="0"/>
              <a:t>Warm muscles = more flexible </a:t>
            </a:r>
          </a:p>
          <a:p>
            <a:r>
              <a:rPr lang="en-AU" sz="2800" dirty="0" smtClean="0"/>
              <a:t>Improves performance and reduces injury </a:t>
            </a:r>
          </a:p>
          <a:p>
            <a:r>
              <a:rPr lang="en-AU" sz="2800" dirty="0" smtClean="0"/>
              <a:t>Strains, pulls and tears are less likely to occur to warm, flexible muscles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39576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1500</TotalTime>
  <Words>2847</Words>
  <Application>Microsoft Office PowerPoint</Application>
  <PresentationFormat>On-screen Show (4:3)</PresentationFormat>
  <Paragraphs>336</Paragraphs>
  <Slides>49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2" baseType="lpstr">
      <vt:lpstr>Calibri</vt:lpstr>
      <vt:lpstr>Candara</vt:lpstr>
      <vt:lpstr>Orbit</vt:lpstr>
      <vt:lpstr>Conduct basic warm up and cool down programs </vt:lpstr>
      <vt:lpstr>Conduct basic warm up and cool down programs </vt:lpstr>
      <vt:lpstr>Define the scope of warm-ups and cool downs </vt:lpstr>
      <vt:lpstr>Benefits of warm up and cool downs</vt:lpstr>
      <vt:lpstr>Benefits of warm up </vt:lpstr>
      <vt:lpstr>Benefits of warm up</vt:lpstr>
      <vt:lpstr>Benefits of warm up </vt:lpstr>
      <vt:lpstr>Benefits of warm up </vt:lpstr>
      <vt:lpstr>Benefits of warm up </vt:lpstr>
      <vt:lpstr>Benefits of cool downs</vt:lpstr>
      <vt:lpstr>Benefits of cool downs</vt:lpstr>
      <vt:lpstr>Benefits of cool downs</vt:lpstr>
      <vt:lpstr>Benefits of cool downs</vt:lpstr>
      <vt:lpstr>Benefits of cool downs</vt:lpstr>
      <vt:lpstr>Benefits of cool downs</vt:lpstr>
      <vt:lpstr>ROLE AS AN INSTRUCTOR </vt:lpstr>
      <vt:lpstr>ROLE AS AN INSTRUCTOR </vt:lpstr>
      <vt:lpstr>PREFEERED TIMING &amp; DURATION OF WARM UPS AND COOL DOWNS</vt:lpstr>
      <vt:lpstr>TIMING &amp; DURATION OF WARM UP</vt:lpstr>
      <vt:lpstr>1. LOW INTENSITY ACTIVITY</vt:lpstr>
      <vt:lpstr>STRETCHING </vt:lpstr>
      <vt:lpstr>SPORT SPECIFIC </vt:lpstr>
      <vt:lpstr>TIMING &amp; DURATION OF COOL DOWNS</vt:lpstr>
      <vt:lpstr>IMPLEMENT WARM UP PROGRAM </vt:lpstr>
      <vt:lpstr>CONTRAINDICATIONS</vt:lpstr>
      <vt:lpstr>MEDICAL SUPPORT TEAM</vt:lpstr>
      <vt:lpstr>ORGANISATIONAL POLICIES AND PROCEDURES </vt:lpstr>
      <vt:lpstr>Work Health Safety </vt:lpstr>
      <vt:lpstr>Confidentiality of participant information </vt:lpstr>
      <vt:lpstr>Code of ethics</vt:lpstr>
      <vt:lpstr>Code of conduct</vt:lpstr>
      <vt:lpstr>BEST PRACTICE </vt:lpstr>
      <vt:lpstr>BEST PRACTICE</vt:lpstr>
      <vt:lpstr>Sports trainer regulations and guidelines AND best practice principles </vt:lpstr>
      <vt:lpstr>Industry Code of Ethics </vt:lpstr>
      <vt:lpstr>Industry Code of Conduct </vt:lpstr>
      <vt:lpstr>BASIC PRINCIPLES OF BIOMECHANICS</vt:lpstr>
      <vt:lpstr>Centre of Gravity (COG)</vt:lpstr>
      <vt:lpstr>Centre of Gravity (COG)</vt:lpstr>
      <vt:lpstr>Base of Support (BOS)</vt:lpstr>
      <vt:lpstr>Levers, fulcrums, efforts &amp; loads </vt:lpstr>
      <vt:lpstr>THREE CLASSES OF LEVERS</vt:lpstr>
      <vt:lpstr>MUSCLE MOVEMENTS </vt:lpstr>
      <vt:lpstr>AGONIST/ANTAGONIST </vt:lpstr>
      <vt:lpstr>AROUSAL LEVELS </vt:lpstr>
      <vt:lpstr>AROUSAL LEVELS </vt:lpstr>
      <vt:lpstr>AROUSAL LEVELS </vt:lpstr>
      <vt:lpstr>IMPLEMENT COOL DOWN PROGRAMS</vt:lpstr>
      <vt:lpstr>REVIEW AND MODIFY PROGRAM</vt:lpstr>
    </vt:vector>
  </TitlesOfParts>
  <Company>DEECD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Conduct basic warm up and cool down programs</dc:title>
  <dc:creator>Erin Brown</dc:creator>
  <cp:lastModifiedBy>Stephen Brown</cp:lastModifiedBy>
  <cp:revision>81</cp:revision>
  <dcterms:created xsi:type="dcterms:W3CDTF">2013-02-15T00:22:13Z</dcterms:created>
  <dcterms:modified xsi:type="dcterms:W3CDTF">2016-08-02T23:47:07Z</dcterms:modified>
</cp:coreProperties>
</file>